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56" r:id="rId2"/>
    <p:sldId id="257" r:id="rId3"/>
    <p:sldId id="258" r:id="rId4"/>
    <p:sldId id="259" r:id="rId5"/>
    <p:sldId id="270" r:id="rId6"/>
    <p:sldId id="260" r:id="rId7"/>
    <p:sldId id="288" r:id="rId8"/>
    <p:sldId id="271" r:id="rId9"/>
    <p:sldId id="279" r:id="rId10"/>
    <p:sldId id="290" r:id="rId11"/>
    <p:sldId id="272" r:id="rId12"/>
    <p:sldId id="278" r:id="rId13"/>
    <p:sldId id="289" r:id="rId14"/>
    <p:sldId id="273" r:id="rId15"/>
    <p:sldId id="291" r:id="rId16"/>
    <p:sldId id="280" r:id="rId17"/>
    <p:sldId id="286" r:id="rId18"/>
    <p:sldId id="287" r:id="rId19"/>
    <p:sldId id="294" r:id="rId20"/>
    <p:sldId id="274" r:id="rId21"/>
    <p:sldId id="285" r:id="rId22"/>
    <p:sldId id="276" r:id="rId23"/>
    <p:sldId id="284" r:id="rId24"/>
    <p:sldId id="277" r:id="rId25"/>
    <p:sldId id="283" r:id="rId26"/>
    <p:sldId id="295" r:id="rId27"/>
    <p:sldId id="275" r:id="rId28"/>
    <p:sldId id="293" r:id="rId29"/>
    <p:sldId id="261" r:id="rId30"/>
    <p:sldId id="296" r:id="rId31"/>
    <p:sldId id="292" r:id="rId32"/>
    <p:sldId id="268" r:id="rId33"/>
    <p:sldId id="269" r:id="rId34"/>
  </p:sldIdLst>
  <p:sldSz cx="18288000" cy="10287000"/>
  <p:notesSz cx="6858000" cy="9144000"/>
  <p:embeddedFontLst>
    <p:embeddedFont>
      <p:font typeface="DM Sans" pitchFamily="2" charset="0"/>
      <p:regular r:id="rId36"/>
      <p:bold r:id="rId37"/>
      <p:italic r:id="rId38"/>
      <p:boldItalic r:id="rId39"/>
    </p:embeddedFont>
    <p:embeddedFont>
      <p:font typeface="Montserrat Classic Bold" panose="020B0604020202020204" charset="0"/>
      <p:regular r:id="rId40"/>
    </p:embeddedFont>
    <p:embeddedFont>
      <p:font typeface="Montserrat Light" panose="00000400000000000000" pitchFamily="2" charset="0"/>
      <p:regular r:id="rId41"/>
      <p:italic r:id="rId42"/>
    </p:embeddedFont>
    <p:embeddedFont>
      <p:font typeface="Oswald Bold" panose="020B0604020202020204" charset="0"/>
      <p:regular r:id="rId4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9C68036-C377-CD49-6D1D-F789A02BE7CE}" name="NOSHAB MUHAMMAD FATIR" initials="MN" userId="S::s331898@studenti.polito.it::f476fc4b-b05a-4b42-bf48-229c635dd04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F6F7"/>
    <a:srgbClr val="F5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9950" autoAdjust="0"/>
  </p:normalViewPr>
  <p:slideViewPr>
    <p:cSldViewPr>
      <p:cViewPr varScale="1">
        <p:scale>
          <a:sx n="97" d="100"/>
          <a:sy n="97" d="100"/>
        </p:scale>
        <p:origin x="2358" y="84"/>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microsoft.com/office/2018/10/relationships/authors" Targe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C1FEDE-ACB5-458F-8007-295FB273E889}" type="datetimeFigureOut">
              <a:rPr lang="en-GB" smtClean="0"/>
              <a:t>09/07/2024</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B03E27-EB2B-412D-871F-D128E5290F11}" type="slidenum">
              <a:rPr lang="en-GB" smtClean="0"/>
              <a:t>‹#›</a:t>
            </a:fld>
            <a:endParaRPr lang="en-GB" dirty="0"/>
          </a:p>
        </p:txBody>
      </p:sp>
    </p:spTree>
    <p:extLst>
      <p:ext uri="{BB962C8B-B14F-4D97-AF65-F5344CB8AC3E}">
        <p14:creationId xmlns:p14="http://schemas.microsoft.com/office/powerpoint/2010/main" val="9345745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9</a:t>
            </a:fld>
            <a:endParaRPr lang="en-GB" dirty="0"/>
          </a:p>
        </p:txBody>
      </p:sp>
    </p:spTree>
    <p:extLst>
      <p:ext uri="{BB962C8B-B14F-4D97-AF65-F5344CB8AC3E}">
        <p14:creationId xmlns:p14="http://schemas.microsoft.com/office/powerpoint/2010/main" val="3176568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10</a:t>
            </a:fld>
            <a:endParaRPr lang="en-GB" dirty="0"/>
          </a:p>
        </p:txBody>
      </p:sp>
    </p:spTree>
    <p:extLst>
      <p:ext uri="{BB962C8B-B14F-4D97-AF65-F5344CB8AC3E}">
        <p14:creationId xmlns:p14="http://schemas.microsoft.com/office/powerpoint/2010/main" val="6722938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13</a:t>
            </a:fld>
            <a:endParaRPr lang="en-GB" dirty="0"/>
          </a:p>
        </p:txBody>
      </p:sp>
    </p:spTree>
    <p:extLst>
      <p:ext uri="{BB962C8B-B14F-4D97-AF65-F5344CB8AC3E}">
        <p14:creationId xmlns:p14="http://schemas.microsoft.com/office/powerpoint/2010/main" val="518361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15</a:t>
            </a:fld>
            <a:endParaRPr lang="en-GB" dirty="0"/>
          </a:p>
        </p:txBody>
      </p:sp>
    </p:spTree>
    <p:extLst>
      <p:ext uri="{BB962C8B-B14F-4D97-AF65-F5344CB8AC3E}">
        <p14:creationId xmlns:p14="http://schemas.microsoft.com/office/powerpoint/2010/main" val="40251152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17</a:t>
            </a:fld>
            <a:endParaRPr lang="en-GB" dirty="0"/>
          </a:p>
        </p:txBody>
      </p:sp>
    </p:spTree>
    <p:extLst>
      <p:ext uri="{BB962C8B-B14F-4D97-AF65-F5344CB8AC3E}">
        <p14:creationId xmlns:p14="http://schemas.microsoft.com/office/powerpoint/2010/main" val="14410021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21</a:t>
            </a:fld>
            <a:endParaRPr lang="en-GB" dirty="0"/>
          </a:p>
        </p:txBody>
      </p:sp>
    </p:spTree>
    <p:extLst>
      <p:ext uri="{BB962C8B-B14F-4D97-AF65-F5344CB8AC3E}">
        <p14:creationId xmlns:p14="http://schemas.microsoft.com/office/powerpoint/2010/main" val="139681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23</a:t>
            </a:fld>
            <a:endParaRPr lang="en-GB" dirty="0"/>
          </a:p>
        </p:txBody>
      </p:sp>
    </p:spTree>
    <p:extLst>
      <p:ext uri="{BB962C8B-B14F-4D97-AF65-F5344CB8AC3E}">
        <p14:creationId xmlns:p14="http://schemas.microsoft.com/office/powerpoint/2010/main" val="28531135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DEB03E27-EB2B-412D-871F-D128E5290F11}" type="slidenum">
              <a:rPr lang="en-GB" smtClean="0"/>
              <a:t>26</a:t>
            </a:fld>
            <a:endParaRPr lang="en-GB" dirty="0"/>
          </a:p>
        </p:txBody>
      </p:sp>
    </p:spTree>
    <p:extLst>
      <p:ext uri="{BB962C8B-B14F-4D97-AF65-F5344CB8AC3E}">
        <p14:creationId xmlns:p14="http://schemas.microsoft.com/office/powerpoint/2010/main" val="21630672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5F6F7"/>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7/9/2024</a:t>
            </a:fld>
            <a:endParaRPr lang="en-US"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9.svg"/></Relationships>
</file>

<file path=ppt/slides/_rels/slide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9.svg"/></Relationships>
</file>

<file path=ppt/slides/_rels/slide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2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9.sv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7.xml"/><Relationship Id="rId7" Type="http://schemas.openxmlformats.org/officeDocument/2006/relationships/image" Target="../media/image9.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notesSlide" Target="../notesSlides/notesSlide8.xml"/></Relationships>
</file>

<file path=ppt/slides/_rels/slide2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media" Target="../media/media5.mp4"/><Relationship Id="rId7" Type="http://schemas.openxmlformats.org/officeDocument/2006/relationships/image" Target="../media/image9.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8.png"/><Relationship Id="rId5" Type="http://schemas.openxmlformats.org/officeDocument/2006/relationships/slideLayout" Target="../slideLayouts/slideLayout7.xml"/><Relationship Id="rId4" Type="http://schemas.openxmlformats.org/officeDocument/2006/relationships/video" Target="../media/media5.mp4"/><Relationship Id="rId9"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6.png"/><Relationship Id="rId5" Type="http://schemas.openxmlformats.org/officeDocument/2006/relationships/image" Target="../media/image9.svg"/><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9.sv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p>
        </p:txBody>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grpSp>
        <p:nvGrpSpPr>
          <p:cNvPr id="5" name="Group 5"/>
          <p:cNvGrpSpPr/>
          <p:nvPr/>
        </p:nvGrpSpPr>
        <p:grpSpPr>
          <a:xfrm>
            <a:off x="4437871" y="1795976"/>
            <a:ext cx="8861547" cy="4208864"/>
            <a:chOff x="0" y="0"/>
            <a:chExt cx="1895495" cy="812800"/>
          </a:xfrm>
        </p:grpSpPr>
        <p:sp>
          <p:nvSpPr>
            <p:cNvPr id="6" name="Freeform 6"/>
            <p:cNvSpPr/>
            <p:nvPr/>
          </p:nvSpPr>
          <p:spPr>
            <a:xfrm>
              <a:off x="0" y="0"/>
              <a:ext cx="1895495" cy="812800"/>
            </a:xfrm>
            <a:custGeom>
              <a:avLst/>
              <a:gdLst/>
              <a:ahLst/>
              <a:cxnLst/>
              <a:rect l="l" t="t" r="r" b="b"/>
              <a:pathLst>
                <a:path w="1895495" h="812800">
                  <a:moveTo>
                    <a:pt x="0" y="0"/>
                  </a:moveTo>
                  <a:lnTo>
                    <a:pt x="1895495" y="0"/>
                  </a:lnTo>
                  <a:lnTo>
                    <a:pt x="1895495" y="812800"/>
                  </a:lnTo>
                  <a:lnTo>
                    <a:pt x="0" y="812800"/>
                  </a:lnTo>
                  <a:close/>
                </a:path>
              </a:pathLst>
            </a:custGeom>
            <a:solidFill>
              <a:srgbClr val="000000">
                <a:alpha val="0"/>
              </a:srgbClr>
            </a:solidFill>
            <a:ln w="38100" cap="sq">
              <a:solidFill>
                <a:srgbClr val="000000"/>
              </a:solidFill>
              <a:prstDash val="solid"/>
              <a:miter/>
            </a:ln>
          </p:spPr>
          <p:txBody>
            <a:bodyPr/>
            <a:lstStyle/>
            <a:p>
              <a:endParaRPr lang="en-GB" dirty="0"/>
            </a:p>
          </p:txBody>
        </p:sp>
        <p:sp>
          <p:nvSpPr>
            <p:cNvPr id="7" name="TextBox 7"/>
            <p:cNvSpPr txBox="1"/>
            <p:nvPr/>
          </p:nvSpPr>
          <p:spPr>
            <a:xfrm>
              <a:off x="0" y="-19050"/>
              <a:ext cx="1895495" cy="831850"/>
            </a:xfrm>
            <a:prstGeom prst="rect">
              <a:avLst/>
            </a:prstGeom>
          </p:spPr>
          <p:txBody>
            <a:bodyPr lIns="50800" tIns="50800" rIns="50800" bIns="50800" rtlCol="0" anchor="ctr"/>
            <a:lstStyle/>
            <a:p>
              <a:pPr algn="ctr">
                <a:lnSpc>
                  <a:spcPts val="2859"/>
                </a:lnSpc>
              </a:pPr>
              <a:endParaRPr dirty="0"/>
            </a:p>
          </p:txBody>
        </p:sp>
      </p:grpSp>
      <p:sp>
        <p:nvSpPr>
          <p:cNvPr id="9" name="TextBox 9"/>
          <p:cNvSpPr txBox="1"/>
          <p:nvPr/>
        </p:nvSpPr>
        <p:spPr>
          <a:xfrm>
            <a:off x="5621489" y="2171700"/>
            <a:ext cx="6494312" cy="3527119"/>
          </a:xfrm>
          <a:prstGeom prst="rect">
            <a:avLst/>
          </a:prstGeom>
        </p:spPr>
        <p:txBody>
          <a:bodyPr wrap="square" lIns="0" tIns="0" rIns="0" bIns="0" rtlCol="0" anchor="t">
            <a:spAutoFit/>
          </a:bodyPr>
          <a:lstStyle/>
          <a:p>
            <a:pPr algn="ctr"/>
            <a:r>
              <a:rPr lang="en-US" sz="5000" spc="692" dirty="0">
                <a:solidFill>
                  <a:srgbClr val="231F20"/>
                </a:solidFill>
                <a:latin typeface="Oswald Bold"/>
              </a:rPr>
              <a:t>FLUID AUTOMATION</a:t>
            </a:r>
            <a:endParaRPr lang="en-US" sz="10000" spc="1610" dirty="0">
              <a:solidFill>
                <a:srgbClr val="231F20"/>
              </a:solidFill>
              <a:latin typeface="Oswald Bold"/>
            </a:endParaRPr>
          </a:p>
          <a:p>
            <a:pPr algn="ctr"/>
            <a:r>
              <a:rPr lang="en-US" sz="10000" spc="1610" dirty="0">
                <a:solidFill>
                  <a:srgbClr val="231F20"/>
                </a:solidFill>
                <a:latin typeface="Oswald Bold"/>
              </a:rPr>
              <a:t>TASK 1</a:t>
            </a:r>
          </a:p>
          <a:p>
            <a:pPr algn="ctr">
              <a:lnSpc>
                <a:spcPct val="150000"/>
              </a:lnSpc>
            </a:pPr>
            <a:r>
              <a:rPr lang="en-US" sz="6000" spc="1610" dirty="0">
                <a:solidFill>
                  <a:srgbClr val="231F20"/>
                </a:solidFill>
                <a:latin typeface="Oswald Bold"/>
              </a:rPr>
              <a:t>CONVEYORS</a:t>
            </a:r>
          </a:p>
        </p:txBody>
      </p:sp>
      <p:sp>
        <p:nvSpPr>
          <p:cNvPr id="11" name="TextBox 11"/>
          <p:cNvSpPr txBox="1"/>
          <p:nvPr/>
        </p:nvSpPr>
        <p:spPr>
          <a:xfrm>
            <a:off x="9924992" y="7693453"/>
            <a:ext cx="2952808" cy="421847"/>
          </a:xfrm>
          <a:prstGeom prst="rect">
            <a:avLst/>
          </a:prstGeom>
        </p:spPr>
        <p:txBody>
          <a:bodyPr wrap="square" lIns="0" tIns="0" rIns="0" bIns="0" rtlCol="0" anchor="t">
            <a:spAutoFit/>
          </a:bodyPr>
          <a:lstStyle/>
          <a:p>
            <a:pPr>
              <a:lnSpc>
                <a:spcPts val="3661"/>
              </a:lnSpc>
            </a:pPr>
            <a:r>
              <a:rPr lang="en-US" sz="2200" spc="140" dirty="0">
                <a:solidFill>
                  <a:srgbClr val="231F20"/>
                </a:solidFill>
                <a:latin typeface="Montserrat Classic Bold"/>
              </a:rPr>
              <a:t>Luigi Mazza</a:t>
            </a:r>
          </a:p>
        </p:txBody>
      </p:sp>
      <p:sp>
        <p:nvSpPr>
          <p:cNvPr id="12" name="TextBox 12"/>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endParaRPr lang="en-US" sz="1735" spc="170" dirty="0">
              <a:solidFill>
                <a:srgbClr val="231F20"/>
              </a:solidFill>
              <a:latin typeface="Montserrat Classic Bold"/>
            </a:endParaRPr>
          </a:p>
        </p:txBody>
      </p:sp>
      <p:sp>
        <p:nvSpPr>
          <p:cNvPr id="14" name="TextBox 11">
            <a:extLst>
              <a:ext uri="{FF2B5EF4-FFF2-40B4-BE49-F238E27FC236}">
                <a16:creationId xmlns:a16="http://schemas.microsoft.com/office/drawing/2014/main" id="{06A8FBFA-140E-0C09-0C65-876DDF8BA05E}"/>
              </a:ext>
            </a:extLst>
          </p:cNvPr>
          <p:cNvSpPr txBox="1"/>
          <p:nvPr/>
        </p:nvSpPr>
        <p:spPr>
          <a:xfrm>
            <a:off x="1965578" y="7693453"/>
            <a:ext cx="8480547" cy="1370824"/>
          </a:xfrm>
          <a:prstGeom prst="rect">
            <a:avLst/>
          </a:prstGeom>
        </p:spPr>
        <p:txBody>
          <a:bodyPr wrap="square" lIns="0" tIns="0" rIns="0" bIns="0" rtlCol="0" anchor="t">
            <a:spAutoFit/>
          </a:bodyPr>
          <a:lstStyle/>
          <a:p>
            <a:pPr>
              <a:lnSpc>
                <a:spcPts val="3661"/>
              </a:lnSpc>
            </a:pPr>
            <a:r>
              <a:rPr lang="en-US" sz="2200" spc="140" dirty="0">
                <a:solidFill>
                  <a:srgbClr val="231F20"/>
                </a:solidFill>
                <a:latin typeface="Montserrat Classic Bold"/>
              </a:rPr>
              <a:t>Muratore Luigi 			s333098</a:t>
            </a:r>
          </a:p>
          <a:p>
            <a:pPr>
              <a:lnSpc>
                <a:spcPts val="3661"/>
              </a:lnSpc>
            </a:pPr>
            <a:r>
              <a:rPr lang="en-US" sz="2200" spc="140" dirty="0">
                <a:solidFill>
                  <a:srgbClr val="231F20"/>
                </a:solidFill>
                <a:latin typeface="Montserrat Classic Bold"/>
              </a:rPr>
              <a:t>Akbarov Iskandar 		s329650</a:t>
            </a:r>
          </a:p>
          <a:p>
            <a:pPr>
              <a:lnSpc>
                <a:spcPts val="3661"/>
              </a:lnSpc>
            </a:pPr>
            <a:r>
              <a:rPr lang="en-US" sz="2200" spc="140" dirty="0">
                <a:solidFill>
                  <a:srgbClr val="231F20"/>
                </a:solidFill>
                <a:latin typeface="Montserrat Classic Bold"/>
              </a:rPr>
              <a:t>Muhammad Fatir Noshab	s331898</a:t>
            </a:r>
          </a:p>
        </p:txBody>
      </p:sp>
      <p:sp>
        <p:nvSpPr>
          <p:cNvPr id="17" name="TextBox 11">
            <a:extLst>
              <a:ext uri="{FF2B5EF4-FFF2-40B4-BE49-F238E27FC236}">
                <a16:creationId xmlns:a16="http://schemas.microsoft.com/office/drawing/2014/main" id="{EB6CBC7D-02FC-21E5-D7D4-142B011C9F1D}"/>
              </a:ext>
            </a:extLst>
          </p:cNvPr>
          <p:cNvSpPr txBox="1"/>
          <p:nvPr/>
        </p:nvSpPr>
        <p:spPr>
          <a:xfrm>
            <a:off x="1960999" y="7082671"/>
            <a:ext cx="2062915" cy="445699"/>
          </a:xfrm>
          <a:prstGeom prst="rect">
            <a:avLst/>
          </a:prstGeom>
        </p:spPr>
        <p:txBody>
          <a:bodyPr wrap="square" lIns="0" tIns="0" rIns="0" bIns="0" rtlCol="0" anchor="t">
            <a:spAutoFit/>
          </a:bodyPr>
          <a:lstStyle/>
          <a:p>
            <a:pPr>
              <a:lnSpc>
                <a:spcPts val="3661"/>
              </a:lnSpc>
            </a:pPr>
            <a:r>
              <a:rPr lang="en-US" sz="2653" spc="140" dirty="0">
                <a:solidFill>
                  <a:srgbClr val="231F20"/>
                </a:solidFill>
                <a:latin typeface="Montserrat Light" panose="00000400000000000000" pitchFamily="2" charset="0"/>
              </a:rPr>
              <a:t>Students:</a:t>
            </a:r>
          </a:p>
        </p:txBody>
      </p:sp>
      <p:sp>
        <p:nvSpPr>
          <p:cNvPr id="20" name="TextBox 11">
            <a:extLst>
              <a:ext uri="{FF2B5EF4-FFF2-40B4-BE49-F238E27FC236}">
                <a16:creationId xmlns:a16="http://schemas.microsoft.com/office/drawing/2014/main" id="{17B72ADF-A8C6-E1A5-C200-942DA131E18F}"/>
              </a:ext>
            </a:extLst>
          </p:cNvPr>
          <p:cNvSpPr txBox="1"/>
          <p:nvPr/>
        </p:nvSpPr>
        <p:spPr>
          <a:xfrm>
            <a:off x="9924992" y="7082670"/>
            <a:ext cx="2952808" cy="445699"/>
          </a:xfrm>
          <a:prstGeom prst="rect">
            <a:avLst/>
          </a:prstGeom>
        </p:spPr>
        <p:txBody>
          <a:bodyPr wrap="square" lIns="0" tIns="0" rIns="0" bIns="0" rtlCol="0" anchor="t">
            <a:spAutoFit/>
          </a:bodyPr>
          <a:lstStyle/>
          <a:p>
            <a:pPr>
              <a:lnSpc>
                <a:spcPts val="3661"/>
              </a:lnSpc>
            </a:pPr>
            <a:r>
              <a:rPr lang="en-US" sz="2653" spc="140" dirty="0">
                <a:solidFill>
                  <a:srgbClr val="231F20"/>
                </a:solidFill>
                <a:latin typeface="Montserrat Light" panose="00000400000000000000" pitchFamily="2" charset="0"/>
              </a:rPr>
              <a:t>Professor:</a:t>
            </a:r>
          </a:p>
        </p:txBody>
      </p:sp>
      <p:pic>
        <p:nvPicPr>
          <p:cNvPr id="25" name="Picture 24" descr="A blue logo with a black background&#10;&#10;Description automatically generated">
            <a:extLst>
              <a:ext uri="{FF2B5EF4-FFF2-40B4-BE49-F238E27FC236}">
                <a16:creationId xmlns:a16="http://schemas.microsoft.com/office/drawing/2014/main" id="{B9368FE7-B284-017F-C3ED-BE9AF28530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3200" y="483588"/>
            <a:ext cx="3557793" cy="1688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03 Pneumatic</a:t>
            </a:r>
          </a:p>
        </p:txBody>
      </p:sp>
      <p:sp>
        <p:nvSpPr>
          <p:cNvPr id="21" name="TextBox 20">
            <a:extLst>
              <a:ext uri="{FF2B5EF4-FFF2-40B4-BE49-F238E27FC236}">
                <a16:creationId xmlns:a16="http://schemas.microsoft.com/office/drawing/2014/main" id="{71D80EBF-DEF6-DF4B-772A-18E3F1E2A592}"/>
              </a:ext>
            </a:extLst>
          </p:cNvPr>
          <p:cNvSpPr txBox="1"/>
          <p:nvPr/>
        </p:nvSpPr>
        <p:spPr>
          <a:xfrm>
            <a:off x="457200" y="6423779"/>
            <a:ext cx="17519104" cy="3139321"/>
          </a:xfrm>
          <a:prstGeom prst="rect">
            <a:avLst/>
          </a:prstGeom>
          <a:noFill/>
        </p:spPr>
        <p:txBody>
          <a:bodyPr wrap="square">
            <a:spAutoFit/>
          </a:bodyPr>
          <a:lstStyle/>
          <a:p>
            <a:r>
              <a:rPr lang="en-GB" b="1" spc="194" dirty="0">
                <a:solidFill>
                  <a:srgbClr val="231F20"/>
                </a:solidFill>
                <a:latin typeface="DM Sans"/>
              </a:rPr>
              <a:t>Sensors</a:t>
            </a:r>
            <a:r>
              <a:rPr lang="en-GB" spc="194" dirty="0">
                <a:solidFill>
                  <a:srgbClr val="231F20"/>
                </a:solidFill>
                <a:latin typeface="DM Sans"/>
              </a:rPr>
              <a:t>:</a:t>
            </a:r>
          </a:p>
          <a:p>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a0</a:t>
            </a:r>
            <a:r>
              <a:rPr lang="en-GB" spc="194" dirty="0">
                <a:solidFill>
                  <a:srgbClr val="231F20"/>
                </a:solidFill>
                <a:latin typeface="DM Sans"/>
              </a:rPr>
              <a:t>: detect the fully instroke piston A (A-)	-&gt; it is activated when the piston A is in a rest position and fully retracted.</a:t>
            </a:r>
          </a:p>
          <a:p>
            <a:pPr marL="285750" indent="-285750">
              <a:buFont typeface="Arial" panose="020B0604020202020204" pitchFamily="34" charset="0"/>
              <a:buChar char="•"/>
            </a:pPr>
            <a:r>
              <a:rPr lang="en-GB" b="1" spc="194" dirty="0">
                <a:solidFill>
                  <a:srgbClr val="231F20"/>
                </a:solidFill>
                <a:latin typeface="DM Sans"/>
              </a:rPr>
              <a:t>a1</a:t>
            </a:r>
            <a:r>
              <a:rPr lang="en-GB" spc="194" dirty="0">
                <a:solidFill>
                  <a:srgbClr val="231F20"/>
                </a:solidFill>
                <a:latin typeface="DM Sans"/>
              </a:rPr>
              <a:t>: detect the fully outstroke piston A (A+)	-&gt; it is activated when the valve of the piston A is switched and A is fully extended.</a:t>
            </a:r>
          </a:p>
          <a:p>
            <a:pPr marL="285750" indent="-285750">
              <a:buFont typeface="Arial" panose="020B0604020202020204" pitchFamily="34" charset="0"/>
              <a:buChar char="•"/>
            </a:pPr>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b0</a:t>
            </a:r>
            <a:r>
              <a:rPr lang="en-GB" spc="194" dirty="0">
                <a:solidFill>
                  <a:srgbClr val="231F20"/>
                </a:solidFill>
                <a:latin typeface="DM Sans"/>
              </a:rPr>
              <a:t>: detect the fully instroke piston B (B-)	-&gt; it is activated when the piston B is in a rest position and fully retracted.</a:t>
            </a:r>
          </a:p>
          <a:p>
            <a:pPr marL="285750" indent="-285750">
              <a:buFont typeface="Arial" panose="020B0604020202020204" pitchFamily="34" charset="0"/>
              <a:buChar char="•"/>
            </a:pPr>
            <a:r>
              <a:rPr lang="en-GB" b="1" spc="194" dirty="0">
                <a:solidFill>
                  <a:srgbClr val="231F20"/>
                </a:solidFill>
                <a:latin typeface="DM Sans"/>
              </a:rPr>
              <a:t>b1</a:t>
            </a:r>
            <a:r>
              <a:rPr lang="en-GB" spc="194" dirty="0">
                <a:solidFill>
                  <a:srgbClr val="231F20"/>
                </a:solidFill>
                <a:latin typeface="DM Sans"/>
              </a:rPr>
              <a:t>: detect the fully outstroke piston B (B+)	-&gt; it is activated when the valve of the piston B is switched and B is fully extended.</a:t>
            </a:r>
          </a:p>
          <a:p>
            <a:pPr marL="285750" indent="-285750">
              <a:buFont typeface="Arial" panose="020B0604020202020204" pitchFamily="34" charset="0"/>
              <a:buChar char="•"/>
            </a:pPr>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c0</a:t>
            </a:r>
            <a:r>
              <a:rPr lang="en-GB" spc="194" dirty="0">
                <a:solidFill>
                  <a:srgbClr val="231F20"/>
                </a:solidFill>
                <a:latin typeface="DM Sans"/>
              </a:rPr>
              <a:t>: detect the fully instroke piston C (C-)	-&gt; it is activated when the piston C is in a rest position and fully retracted.</a:t>
            </a:r>
          </a:p>
          <a:p>
            <a:pPr marL="285750" indent="-285750">
              <a:buFont typeface="Arial" panose="020B0604020202020204" pitchFamily="34" charset="0"/>
              <a:buChar char="•"/>
            </a:pPr>
            <a:r>
              <a:rPr lang="en-GB" b="1" spc="194" dirty="0">
                <a:solidFill>
                  <a:srgbClr val="231F20"/>
                </a:solidFill>
                <a:latin typeface="DM Sans"/>
              </a:rPr>
              <a:t>c1</a:t>
            </a:r>
            <a:r>
              <a:rPr lang="en-GB" spc="194" dirty="0">
                <a:solidFill>
                  <a:srgbClr val="231F20"/>
                </a:solidFill>
                <a:latin typeface="DM Sans"/>
              </a:rPr>
              <a:t>: detect the fully outstroke piston C (C+)	-&gt; it is activated when the valve of the piston C is switched and C is fully extended.</a:t>
            </a:r>
          </a:p>
          <a:p>
            <a:pPr marL="285750" indent="-285750">
              <a:buFont typeface="Arial" panose="020B0604020202020204" pitchFamily="34" charset="0"/>
              <a:buChar char="•"/>
            </a:pPr>
            <a:endParaRPr lang="en-GB" spc="194" dirty="0">
              <a:solidFill>
                <a:srgbClr val="231F20"/>
              </a:solidFill>
              <a:latin typeface="DM Sans"/>
            </a:endParaRPr>
          </a:p>
        </p:txBody>
      </p:sp>
      <p:pic>
        <p:nvPicPr>
          <p:cNvPr id="11" name="Picture 10">
            <a:extLst>
              <a:ext uri="{FF2B5EF4-FFF2-40B4-BE49-F238E27FC236}">
                <a16:creationId xmlns:a16="http://schemas.microsoft.com/office/drawing/2014/main" id="{65DB6E46-D167-9E75-207F-9CF8CCB4A31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448" b="64898"/>
          <a:stretch/>
        </p:blipFill>
        <p:spPr>
          <a:xfrm>
            <a:off x="2193048" y="3514925"/>
            <a:ext cx="15127999" cy="23150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6342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127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04 PLC </a:t>
            </a:r>
          </a:p>
        </p:txBody>
      </p:sp>
      <p:pic>
        <p:nvPicPr>
          <p:cNvPr id="9" name="Picture 8" descr="A computer diagram of a circuit board&#10;&#10;Description automatically generated">
            <a:extLst>
              <a:ext uri="{FF2B5EF4-FFF2-40B4-BE49-F238E27FC236}">
                <a16:creationId xmlns:a16="http://schemas.microsoft.com/office/drawing/2014/main" id="{EEF82443-2B3B-E168-FEF0-15D4D02909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6150" y="3371258"/>
            <a:ext cx="6908763" cy="4968675"/>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11E47585-AC83-543F-6C73-05FC91170F9C}"/>
              </a:ext>
            </a:extLst>
          </p:cNvPr>
          <p:cNvSpPr txBox="1"/>
          <p:nvPr/>
        </p:nvSpPr>
        <p:spPr>
          <a:xfrm>
            <a:off x="7822024" y="3443949"/>
            <a:ext cx="10237375" cy="6463308"/>
          </a:xfrm>
          <a:prstGeom prst="rect">
            <a:avLst/>
          </a:prstGeom>
          <a:noFill/>
        </p:spPr>
        <p:txBody>
          <a:bodyPr wrap="square">
            <a:spAutoFit/>
          </a:bodyPr>
          <a:lstStyle/>
          <a:p>
            <a:r>
              <a:rPr lang="en-GB" spc="194" dirty="0">
                <a:solidFill>
                  <a:srgbClr val="231F20"/>
                </a:solidFill>
                <a:latin typeface="DM Sans"/>
              </a:rPr>
              <a:t>We used </a:t>
            </a:r>
            <a:r>
              <a:rPr lang="en-GB" b="1" spc="194" dirty="0">
                <a:solidFill>
                  <a:srgbClr val="231F20"/>
                </a:solidFill>
                <a:latin typeface="DM Sans"/>
              </a:rPr>
              <a:t>Programmable logic controller (PLC) </a:t>
            </a:r>
            <a:r>
              <a:rPr lang="en-GB" spc="194" dirty="0">
                <a:solidFill>
                  <a:srgbClr val="231F20"/>
                </a:solidFill>
                <a:latin typeface="DM Sans"/>
              </a:rPr>
              <a:t>to handle all the information regarding inputs and outputs and program actions related to a specific situation.</a:t>
            </a:r>
            <a:endParaRPr lang="en-US" sz="1800" spc="247" dirty="0">
              <a:solidFill>
                <a:srgbClr val="231F20"/>
              </a:solidFill>
              <a:latin typeface="DM Sans"/>
            </a:endParaRPr>
          </a:p>
          <a:p>
            <a:endParaRPr lang="en-US" spc="247" dirty="0">
              <a:solidFill>
                <a:srgbClr val="231F20"/>
              </a:solidFill>
              <a:latin typeface="DM Sans"/>
            </a:endParaRPr>
          </a:p>
          <a:p>
            <a:r>
              <a:rPr lang="en-US" sz="1800" spc="247" dirty="0">
                <a:solidFill>
                  <a:srgbClr val="231F20"/>
                </a:solidFill>
                <a:latin typeface="DM Sans"/>
              </a:rPr>
              <a:t>In particular, we used a </a:t>
            </a:r>
            <a:r>
              <a:rPr lang="en-US" sz="1800" b="1" spc="247" dirty="0">
                <a:solidFill>
                  <a:srgbClr val="231F20"/>
                </a:solidFill>
                <a:latin typeface="DM Sans"/>
              </a:rPr>
              <a:t>Siemens S7-1200</a:t>
            </a:r>
            <a:r>
              <a:rPr lang="en-US" sz="1800" spc="247" dirty="0">
                <a:solidFill>
                  <a:srgbClr val="231F20"/>
                </a:solidFill>
                <a:latin typeface="DM Sans"/>
              </a:rPr>
              <a:t> PLC with its library in Automation Studio.</a:t>
            </a:r>
          </a:p>
          <a:p>
            <a:endParaRPr lang="en-US" sz="1800" spc="247" dirty="0">
              <a:solidFill>
                <a:srgbClr val="231F20"/>
              </a:solidFill>
              <a:latin typeface="DM Sans"/>
            </a:endParaRPr>
          </a:p>
          <a:p>
            <a:r>
              <a:rPr lang="en-US" spc="247" dirty="0">
                <a:solidFill>
                  <a:srgbClr val="231F20"/>
                </a:solidFill>
                <a:latin typeface="DM Sans"/>
              </a:rPr>
              <a:t>To complete the connections, we used:</a:t>
            </a:r>
          </a:p>
          <a:p>
            <a:pPr marL="285750" indent="-285750">
              <a:buFont typeface="Arial" panose="020B0604020202020204" pitchFamily="34" charset="0"/>
              <a:buChar char="•"/>
            </a:pPr>
            <a:r>
              <a:rPr lang="en-US" b="1" spc="247" dirty="0">
                <a:solidFill>
                  <a:srgbClr val="231F20"/>
                </a:solidFill>
                <a:latin typeface="DM Sans"/>
              </a:rPr>
              <a:t>Normally-open proximity switch</a:t>
            </a:r>
          </a:p>
          <a:p>
            <a:pPr marL="285750" indent="-285750">
              <a:buFont typeface="Arial" panose="020B0604020202020204" pitchFamily="34" charset="0"/>
              <a:buChar char="•"/>
            </a:pPr>
            <a:r>
              <a:rPr lang="en-US" b="1" spc="247" dirty="0">
                <a:solidFill>
                  <a:srgbClr val="231F20"/>
                </a:solidFill>
                <a:latin typeface="DM Sans"/>
              </a:rPr>
              <a:t>Push-Button Auxil contact</a:t>
            </a:r>
          </a:p>
          <a:p>
            <a:pPr marL="285750" indent="-285750">
              <a:buFont typeface="Arial" panose="020B0604020202020204" pitchFamily="34" charset="0"/>
              <a:buChar char="•"/>
            </a:pPr>
            <a:r>
              <a:rPr lang="en-US" b="1" spc="247" dirty="0">
                <a:solidFill>
                  <a:srgbClr val="231F20"/>
                </a:solidFill>
                <a:latin typeface="DM Sans"/>
              </a:rPr>
              <a:t>Solenoids</a:t>
            </a:r>
          </a:p>
          <a:p>
            <a:pPr marL="285750" indent="-285750">
              <a:buFont typeface="Arial" panose="020B0604020202020204" pitchFamily="34" charset="0"/>
              <a:buChar char="•"/>
            </a:pPr>
            <a:endParaRPr lang="en-US" spc="247" dirty="0">
              <a:solidFill>
                <a:srgbClr val="231F20"/>
              </a:solidFill>
              <a:latin typeface="DM Sans"/>
            </a:endParaRPr>
          </a:p>
          <a:p>
            <a:r>
              <a:rPr lang="en-US" spc="247" dirty="0">
                <a:solidFill>
                  <a:srgbClr val="231F20"/>
                </a:solidFill>
                <a:latin typeface="DM Sans"/>
              </a:rPr>
              <a:t>We connected the normally-open proximity switches to the sensors mounted in the pistons’ rod: a0, a1, b0, b1, c0, and c1.</a:t>
            </a:r>
          </a:p>
          <a:p>
            <a:r>
              <a:rPr lang="en-US" spc="247" dirty="0">
                <a:solidFill>
                  <a:srgbClr val="231F20"/>
                </a:solidFill>
                <a:latin typeface="DM Sans"/>
              </a:rPr>
              <a:t>So whenever one of the sensors is activated, an electrical signal comes to the respective PLC’s port and we can handle a specific task knowing where the signal is.</a:t>
            </a:r>
          </a:p>
          <a:p>
            <a:endParaRPr lang="en-US" spc="247" dirty="0">
              <a:solidFill>
                <a:srgbClr val="231F20"/>
              </a:solidFill>
              <a:latin typeface="DM Sans"/>
            </a:endParaRPr>
          </a:p>
          <a:p>
            <a:r>
              <a:rPr lang="en-US" spc="247" dirty="0">
                <a:solidFill>
                  <a:srgbClr val="231F20"/>
                </a:solidFill>
                <a:latin typeface="DM Sans"/>
              </a:rPr>
              <a:t>The Push-Buttons are linked to the HMI buttons and they command the start of a routine depending on different conditions.</a:t>
            </a:r>
          </a:p>
          <a:p>
            <a:endParaRPr lang="en-US" spc="247" dirty="0">
              <a:solidFill>
                <a:srgbClr val="231F20"/>
              </a:solidFill>
              <a:latin typeface="DM Sans"/>
            </a:endParaRPr>
          </a:p>
          <a:p>
            <a:r>
              <a:rPr lang="en-US" spc="247" dirty="0">
                <a:solidFill>
                  <a:srgbClr val="231F20"/>
                </a:solidFill>
                <a:latin typeface="DM Sans"/>
              </a:rPr>
              <a:t>The solenoids are the ones that take the signal to the valve to allow them to commutate and handle the outstroke or the instroke of a cylinder.</a:t>
            </a:r>
          </a:p>
        </p:txBody>
      </p:sp>
    </p:spTree>
    <p:extLst>
      <p:ext uri="{BB962C8B-B14F-4D97-AF65-F5344CB8AC3E}">
        <p14:creationId xmlns:p14="http://schemas.microsoft.com/office/powerpoint/2010/main" val="3581067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04 PLC </a:t>
            </a:r>
          </a:p>
        </p:txBody>
      </p:sp>
      <p:pic>
        <p:nvPicPr>
          <p:cNvPr id="9" name="Picture 8" descr="A computer diagram of a circuit board&#10;&#10;Description automatically generated">
            <a:extLst>
              <a:ext uri="{FF2B5EF4-FFF2-40B4-BE49-F238E27FC236}">
                <a16:creationId xmlns:a16="http://schemas.microsoft.com/office/drawing/2014/main" id="{EEF82443-2B3B-E168-FEF0-15D4D02909FD}"/>
              </a:ext>
            </a:extLst>
          </p:cNvPr>
          <p:cNvPicPr>
            <a:picLocks noChangeAspect="1"/>
          </p:cNvPicPr>
          <p:nvPr/>
        </p:nvPicPr>
        <p:blipFill rotWithShape="1">
          <a:blip r:embed="rId4">
            <a:extLst>
              <a:ext uri="{28A0092B-C50C-407E-A947-70E740481C1C}">
                <a14:useLocalDpi xmlns:a14="http://schemas.microsoft.com/office/drawing/2010/main" val="0"/>
              </a:ext>
            </a:extLst>
          </a:blip>
          <a:srcRect b="66850"/>
          <a:stretch/>
        </p:blipFill>
        <p:spPr>
          <a:xfrm>
            <a:off x="1261336" y="3913427"/>
            <a:ext cx="6709932" cy="1599718"/>
          </a:xfrm>
          <a:prstGeom prst="rect">
            <a:avLst/>
          </a:prstGeom>
          <a:ln>
            <a:noFill/>
          </a:ln>
          <a:effectLst>
            <a:outerShdw blurRad="292100" dist="139700" dir="2700000" algn="tl" rotWithShape="0">
              <a:srgbClr val="333333">
                <a:alpha val="65000"/>
              </a:srgbClr>
            </a:outerShdw>
          </a:effectLst>
        </p:spPr>
      </p:pic>
      <p:pic>
        <p:nvPicPr>
          <p:cNvPr id="8" name="Picture 7" descr="A computer diagram of a circuit board&#10;&#10;Description automatically generated">
            <a:extLst>
              <a:ext uri="{FF2B5EF4-FFF2-40B4-BE49-F238E27FC236}">
                <a16:creationId xmlns:a16="http://schemas.microsoft.com/office/drawing/2014/main" id="{4D7699C7-CDE6-F94A-8702-BB844EB52A94}"/>
              </a:ext>
            </a:extLst>
          </p:cNvPr>
          <p:cNvPicPr>
            <a:picLocks noChangeAspect="1"/>
          </p:cNvPicPr>
          <p:nvPr/>
        </p:nvPicPr>
        <p:blipFill rotWithShape="1">
          <a:blip r:embed="rId4">
            <a:extLst>
              <a:ext uri="{28A0092B-C50C-407E-A947-70E740481C1C}">
                <a14:useLocalDpi xmlns:a14="http://schemas.microsoft.com/office/drawing/2010/main" val="0"/>
              </a:ext>
            </a:extLst>
          </a:blip>
          <a:srcRect t="62418" b="4431"/>
          <a:stretch/>
        </p:blipFill>
        <p:spPr>
          <a:xfrm>
            <a:off x="10333468" y="3913427"/>
            <a:ext cx="6709932" cy="1599718"/>
          </a:xfrm>
          <a:prstGeom prst="rect">
            <a:avLst/>
          </a:prstGeom>
          <a:ln>
            <a:noFill/>
          </a:ln>
          <a:effectLst>
            <a:outerShdw blurRad="292100" dist="139700" dir="2700000" algn="tl" rotWithShape="0">
              <a:srgbClr val="333333">
                <a:alpha val="65000"/>
              </a:srgbClr>
            </a:outerShdw>
          </a:effectLst>
        </p:spPr>
      </p:pic>
      <p:grpSp>
        <p:nvGrpSpPr>
          <p:cNvPr id="10" name="Group 10">
            <a:extLst>
              <a:ext uri="{FF2B5EF4-FFF2-40B4-BE49-F238E27FC236}">
                <a16:creationId xmlns:a16="http://schemas.microsoft.com/office/drawing/2014/main" id="{D41FB2E4-0221-713C-60B6-363B53D97E9F}"/>
              </a:ext>
            </a:extLst>
          </p:cNvPr>
          <p:cNvGrpSpPr/>
          <p:nvPr/>
        </p:nvGrpSpPr>
        <p:grpSpPr>
          <a:xfrm>
            <a:off x="3551668" y="3022600"/>
            <a:ext cx="1426046" cy="872162"/>
            <a:chOff x="-18059" y="-57150"/>
            <a:chExt cx="337637" cy="227743"/>
          </a:xfrm>
        </p:grpSpPr>
        <p:sp>
          <p:nvSpPr>
            <p:cNvPr id="11" name="Freeform 11">
              <a:extLst>
                <a:ext uri="{FF2B5EF4-FFF2-40B4-BE49-F238E27FC236}">
                  <a16:creationId xmlns:a16="http://schemas.microsoft.com/office/drawing/2014/main" id="{3A0EFA2E-7711-5BC4-AD6B-B1F038FE2476}"/>
                </a:ext>
              </a:extLst>
            </p:cNvPr>
            <p:cNvSpPr/>
            <p:nvPr/>
          </p:nvSpPr>
          <p:spPr>
            <a:xfrm>
              <a:off x="-18059" y="-17355"/>
              <a:ext cx="301555"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3" name="TextBox 12">
              <a:extLst>
                <a:ext uri="{FF2B5EF4-FFF2-40B4-BE49-F238E27FC236}">
                  <a16:creationId xmlns:a16="http://schemas.microsoft.com/office/drawing/2014/main" id="{81C04CA9-0D7C-5430-F3A9-9E8941D8BB6D}"/>
                </a:ext>
              </a:extLst>
            </p:cNvPr>
            <p:cNvSpPr txBox="1"/>
            <p:nvPr/>
          </p:nvSpPr>
          <p:spPr>
            <a:xfrm>
              <a:off x="0" y="-57150"/>
              <a:ext cx="319578"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INPUTS</a:t>
              </a:r>
            </a:p>
          </p:txBody>
        </p:sp>
      </p:grpSp>
      <p:grpSp>
        <p:nvGrpSpPr>
          <p:cNvPr id="14" name="Group 10">
            <a:extLst>
              <a:ext uri="{FF2B5EF4-FFF2-40B4-BE49-F238E27FC236}">
                <a16:creationId xmlns:a16="http://schemas.microsoft.com/office/drawing/2014/main" id="{8249B9E7-F41A-C445-814C-DD9176A43D33}"/>
              </a:ext>
            </a:extLst>
          </p:cNvPr>
          <p:cNvGrpSpPr/>
          <p:nvPr/>
        </p:nvGrpSpPr>
        <p:grpSpPr>
          <a:xfrm>
            <a:off x="12594752" y="3009900"/>
            <a:ext cx="4931248" cy="872162"/>
            <a:chOff x="-18059" y="-57150"/>
            <a:chExt cx="1167544" cy="227743"/>
          </a:xfrm>
        </p:grpSpPr>
        <p:sp>
          <p:nvSpPr>
            <p:cNvPr id="15" name="Freeform 11">
              <a:extLst>
                <a:ext uri="{FF2B5EF4-FFF2-40B4-BE49-F238E27FC236}">
                  <a16:creationId xmlns:a16="http://schemas.microsoft.com/office/drawing/2014/main" id="{161D90B9-C1F0-EF6F-DA0A-22AE7561DDE3}"/>
                </a:ext>
              </a:extLst>
            </p:cNvPr>
            <p:cNvSpPr/>
            <p:nvPr/>
          </p:nvSpPr>
          <p:spPr>
            <a:xfrm>
              <a:off x="-18059" y="-17355"/>
              <a:ext cx="384722"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6" name="TextBox 12">
              <a:extLst>
                <a:ext uri="{FF2B5EF4-FFF2-40B4-BE49-F238E27FC236}">
                  <a16:creationId xmlns:a16="http://schemas.microsoft.com/office/drawing/2014/main" id="{1D8BD6C7-10E5-129C-C047-6669ACFA40F7}"/>
                </a:ext>
              </a:extLst>
            </p:cNvPr>
            <p:cNvSpPr txBox="1"/>
            <p:nvPr/>
          </p:nvSpPr>
          <p:spPr>
            <a:xfrm>
              <a:off x="0" y="-57150"/>
              <a:ext cx="1149485"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OUTPUTS</a:t>
              </a:r>
            </a:p>
          </p:txBody>
        </p:sp>
      </p:grpSp>
      <p:sp>
        <p:nvSpPr>
          <p:cNvPr id="18" name="TextBox 17">
            <a:extLst>
              <a:ext uri="{FF2B5EF4-FFF2-40B4-BE49-F238E27FC236}">
                <a16:creationId xmlns:a16="http://schemas.microsoft.com/office/drawing/2014/main" id="{F8D0E32F-1764-DDB5-9C54-07FA3EB293DD}"/>
              </a:ext>
            </a:extLst>
          </p:cNvPr>
          <p:cNvSpPr txBox="1"/>
          <p:nvPr/>
        </p:nvSpPr>
        <p:spPr>
          <a:xfrm>
            <a:off x="963034" y="5799405"/>
            <a:ext cx="2588632" cy="2495491"/>
          </a:xfrm>
          <a:prstGeom prst="rect">
            <a:avLst/>
          </a:prstGeom>
          <a:noFill/>
        </p:spPr>
        <p:txBody>
          <a:bodyPr wrap="square">
            <a:spAutoFit/>
          </a:bodyPr>
          <a:lstStyle/>
          <a:p>
            <a:pPr marL="427768" lvl="1" indent="-213884" algn="l">
              <a:lnSpc>
                <a:spcPts val="2734"/>
              </a:lnSpc>
              <a:buFont typeface="Arial"/>
              <a:buChar char="•"/>
            </a:pPr>
            <a:r>
              <a:rPr lang="en-GB" sz="1800" b="1" spc="194" dirty="0">
                <a:solidFill>
                  <a:srgbClr val="231F20"/>
                </a:solidFill>
                <a:latin typeface="DM Sans"/>
              </a:rPr>
              <a:t>Sensor</a:t>
            </a:r>
            <a:r>
              <a:rPr lang="en-GB" sz="1800" spc="194" dirty="0">
                <a:solidFill>
                  <a:srgbClr val="231F20"/>
                </a:solidFill>
                <a:latin typeface="DM Sans"/>
              </a:rPr>
              <a:t> inputs:</a:t>
            </a:r>
          </a:p>
          <a:p>
            <a:pPr marL="884968" lvl="2" indent="-213884">
              <a:lnSpc>
                <a:spcPts val="2734"/>
              </a:lnSpc>
              <a:buFont typeface="Arial"/>
              <a:buChar char="•"/>
            </a:pPr>
            <a:r>
              <a:rPr lang="en-GB" spc="194" dirty="0">
                <a:solidFill>
                  <a:srgbClr val="231F20"/>
                </a:solidFill>
                <a:latin typeface="DM Sans"/>
              </a:rPr>
              <a:t>a0</a:t>
            </a:r>
          </a:p>
          <a:p>
            <a:pPr marL="884968" lvl="2" indent="-213884">
              <a:lnSpc>
                <a:spcPts val="2734"/>
              </a:lnSpc>
              <a:buFont typeface="Arial"/>
              <a:buChar char="•"/>
            </a:pPr>
            <a:r>
              <a:rPr lang="en-GB" spc="194" dirty="0">
                <a:solidFill>
                  <a:srgbClr val="231F20"/>
                </a:solidFill>
                <a:latin typeface="DM Sans"/>
              </a:rPr>
              <a:t>a1</a:t>
            </a:r>
          </a:p>
          <a:p>
            <a:pPr marL="884968" lvl="2" indent="-213884">
              <a:lnSpc>
                <a:spcPts val="2734"/>
              </a:lnSpc>
              <a:buFont typeface="Arial"/>
              <a:buChar char="•"/>
            </a:pPr>
            <a:r>
              <a:rPr lang="en-GB" spc="194" dirty="0">
                <a:solidFill>
                  <a:srgbClr val="231F20"/>
                </a:solidFill>
                <a:latin typeface="DM Sans"/>
              </a:rPr>
              <a:t>b0</a:t>
            </a:r>
          </a:p>
          <a:p>
            <a:pPr marL="884968" lvl="2" indent="-213884">
              <a:lnSpc>
                <a:spcPts val="2734"/>
              </a:lnSpc>
              <a:buFont typeface="Arial"/>
              <a:buChar char="•"/>
            </a:pPr>
            <a:r>
              <a:rPr lang="en-GB" spc="194" dirty="0">
                <a:solidFill>
                  <a:srgbClr val="231F20"/>
                </a:solidFill>
                <a:latin typeface="DM Sans"/>
              </a:rPr>
              <a:t>b1</a:t>
            </a:r>
          </a:p>
          <a:p>
            <a:pPr marL="884968" lvl="2" indent="-213884">
              <a:lnSpc>
                <a:spcPts val="2734"/>
              </a:lnSpc>
              <a:buFont typeface="Arial"/>
              <a:buChar char="•"/>
            </a:pPr>
            <a:r>
              <a:rPr lang="en-GB" spc="194" dirty="0">
                <a:solidFill>
                  <a:srgbClr val="231F20"/>
                </a:solidFill>
                <a:latin typeface="DM Sans"/>
              </a:rPr>
              <a:t>c0</a:t>
            </a:r>
          </a:p>
          <a:p>
            <a:pPr marL="884968" lvl="2" indent="-213884">
              <a:lnSpc>
                <a:spcPts val="2734"/>
              </a:lnSpc>
              <a:buFont typeface="Arial"/>
              <a:buChar char="•"/>
            </a:pPr>
            <a:r>
              <a:rPr lang="en-GB" spc="194" dirty="0">
                <a:solidFill>
                  <a:srgbClr val="231F20"/>
                </a:solidFill>
                <a:latin typeface="DM Sans"/>
              </a:rPr>
              <a:t>c1</a:t>
            </a:r>
          </a:p>
        </p:txBody>
      </p:sp>
      <p:sp>
        <p:nvSpPr>
          <p:cNvPr id="19" name="TextBox 18">
            <a:extLst>
              <a:ext uri="{FF2B5EF4-FFF2-40B4-BE49-F238E27FC236}">
                <a16:creationId xmlns:a16="http://schemas.microsoft.com/office/drawing/2014/main" id="{E64B3F32-2FAE-1056-E0E8-8DEE9935E738}"/>
              </a:ext>
            </a:extLst>
          </p:cNvPr>
          <p:cNvSpPr txBox="1"/>
          <p:nvPr/>
        </p:nvSpPr>
        <p:spPr>
          <a:xfrm>
            <a:off x="11628868" y="5799404"/>
            <a:ext cx="4038600" cy="2495491"/>
          </a:xfrm>
          <a:prstGeom prst="rect">
            <a:avLst/>
          </a:prstGeom>
          <a:noFill/>
        </p:spPr>
        <p:txBody>
          <a:bodyPr wrap="square">
            <a:spAutoFit/>
          </a:bodyPr>
          <a:lstStyle/>
          <a:p>
            <a:pPr marL="427768" lvl="1" indent="-213884" algn="l">
              <a:lnSpc>
                <a:spcPts val="2734"/>
              </a:lnSpc>
              <a:buFont typeface="Arial"/>
              <a:buChar char="•"/>
            </a:pPr>
            <a:r>
              <a:rPr lang="en-GB" sz="1800" b="1" spc="194" dirty="0">
                <a:solidFill>
                  <a:srgbClr val="231F20"/>
                </a:solidFill>
                <a:latin typeface="DM Sans"/>
              </a:rPr>
              <a:t>Valve </a:t>
            </a:r>
            <a:r>
              <a:rPr lang="en-GB" sz="1800" spc="194" dirty="0">
                <a:solidFill>
                  <a:srgbClr val="231F20"/>
                </a:solidFill>
                <a:latin typeface="DM Sans"/>
              </a:rPr>
              <a:t>outputs:</a:t>
            </a:r>
          </a:p>
          <a:p>
            <a:pPr marL="884968" lvl="2" indent="-213884">
              <a:lnSpc>
                <a:spcPts val="2734"/>
              </a:lnSpc>
              <a:buFont typeface="Arial"/>
              <a:buChar char="•"/>
            </a:pPr>
            <a:r>
              <a:rPr lang="en-GB" spc="194" dirty="0">
                <a:solidFill>
                  <a:srgbClr val="231F20"/>
                </a:solidFill>
                <a:latin typeface="DM Sans"/>
              </a:rPr>
              <a:t>A+ :	A outstroke</a:t>
            </a:r>
          </a:p>
          <a:p>
            <a:pPr marL="884968" lvl="2" indent="-213884">
              <a:lnSpc>
                <a:spcPts val="2734"/>
              </a:lnSpc>
              <a:buFont typeface="Arial"/>
              <a:buChar char="•"/>
            </a:pPr>
            <a:r>
              <a:rPr lang="en-GB" spc="194" dirty="0">
                <a:solidFill>
                  <a:srgbClr val="231F20"/>
                </a:solidFill>
                <a:latin typeface="DM Sans"/>
              </a:rPr>
              <a:t>A- : 	A instroke</a:t>
            </a:r>
          </a:p>
          <a:p>
            <a:pPr marL="884968" lvl="2" indent="-213884">
              <a:lnSpc>
                <a:spcPts val="2734"/>
              </a:lnSpc>
              <a:buFont typeface="Arial"/>
              <a:buChar char="•"/>
            </a:pPr>
            <a:r>
              <a:rPr lang="en-GB" spc="194" dirty="0">
                <a:solidFill>
                  <a:srgbClr val="231F20"/>
                </a:solidFill>
                <a:latin typeface="DM Sans"/>
              </a:rPr>
              <a:t>B+ : 	B outstroke</a:t>
            </a:r>
          </a:p>
          <a:p>
            <a:pPr marL="884968" lvl="2" indent="-213884">
              <a:lnSpc>
                <a:spcPts val="2734"/>
              </a:lnSpc>
              <a:buFont typeface="Arial"/>
              <a:buChar char="•"/>
            </a:pPr>
            <a:r>
              <a:rPr lang="en-GB" spc="194" dirty="0">
                <a:solidFill>
                  <a:srgbClr val="231F20"/>
                </a:solidFill>
                <a:latin typeface="DM Sans"/>
              </a:rPr>
              <a:t>B- : 	B instroke</a:t>
            </a:r>
          </a:p>
          <a:p>
            <a:pPr marL="884968" lvl="2" indent="-213884">
              <a:lnSpc>
                <a:spcPts val="2734"/>
              </a:lnSpc>
              <a:buFont typeface="Arial"/>
              <a:buChar char="•"/>
            </a:pPr>
            <a:r>
              <a:rPr lang="en-GB" spc="194" dirty="0">
                <a:solidFill>
                  <a:srgbClr val="231F20"/>
                </a:solidFill>
                <a:latin typeface="DM Sans"/>
              </a:rPr>
              <a:t>C+ : 	C outstroke</a:t>
            </a:r>
          </a:p>
          <a:p>
            <a:pPr marL="884968" lvl="2" indent="-213884">
              <a:lnSpc>
                <a:spcPts val="2734"/>
              </a:lnSpc>
              <a:buFont typeface="Arial"/>
              <a:buChar char="•"/>
            </a:pPr>
            <a:r>
              <a:rPr lang="en-GB" spc="194" dirty="0">
                <a:solidFill>
                  <a:srgbClr val="231F20"/>
                </a:solidFill>
                <a:latin typeface="DM Sans"/>
              </a:rPr>
              <a:t>C- : 	C instroke</a:t>
            </a:r>
          </a:p>
        </p:txBody>
      </p:sp>
      <p:sp>
        <p:nvSpPr>
          <p:cNvPr id="20" name="TextBox 19">
            <a:extLst>
              <a:ext uri="{FF2B5EF4-FFF2-40B4-BE49-F238E27FC236}">
                <a16:creationId xmlns:a16="http://schemas.microsoft.com/office/drawing/2014/main" id="{96B96680-ED6D-D527-73E6-4306FC8E44E9}"/>
              </a:ext>
            </a:extLst>
          </p:cNvPr>
          <p:cNvSpPr txBox="1"/>
          <p:nvPr/>
        </p:nvSpPr>
        <p:spPr>
          <a:xfrm>
            <a:off x="4389868" y="5799405"/>
            <a:ext cx="4114800" cy="2495491"/>
          </a:xfrm>
          <a:prstGeom prst="rect">
            <a:avLst/>
          </a:prstGeom>
          <a:noFill/>
        </p:spPr>
        <p:txBody>
          <a:bodyPr wrap="square">
            <a:spAutoFit/>
          </a:bodyPr>
          <a:lstStyle/>
          <a:p>
            <a:pPr marL="427768" lvl="1" indent="-213884">
              <a:lnSpc>
                <a:spcPts val="2734"/>
              </a:lnSpc>
              <a:buFont typeface="Arial"/>
              <a:buChar char="•"/>
            </a:pPr>
            <a:r>
              <a:rPr lang="en-GB" b="1" spc="194" dirty="0">
                <a:solidFill>
                  <a:srgbClr val="231F20"/>
                </a:solidFill>
                <a:latin typeface="DM Sans"/>
              </a:rPr>
              <a:t>Button</a:t>
            </a:r>
            <a:r>
              <a:rPr lang="en-GB" spc="194" dirty="0">
                <a:solidFill>
                  <a:srgbClr val="231F20"/>
                </a:solidFill>
                <a:latin typeface="DM Sans"/>
              </a:rPr>
              <a:t> inputs:</a:t>
            </a:r>
          </a:p>
          <a:p>
            <a:pPr marL="884968" lvl="2" indent="-213884">
              <a:lnSpc>
                <a:spcPts val="2734"/>
              </a:lnSpc>
              <a:buFont typeface="Arial"/>
              <a:buChar char="•"/>
            </a:pPr>
            <a:r>
              <a:rPr lang="en-GB" spc="194" dirty="0">
                <a:solidFill>
                  <a:srgbClr val="231F20"/>
                </a:solidFill>
                <a:latin typeface="DM Sans"/>
              </a:rPr>
              <a:t>S1</a:t>
            </a:r>
          </a:p>
          <a:p>
            <a:pPr marL="884968" lvl="2" indent="-213884">
              <a:lnSpc>
                <a:spcPts val="2734"/>
              </a:lnSpc>
              <a:buFont typeface="Arial"/>
              <a:buChar char="•"/>
            </a:pPr>
            <a:r>
              <a:rPr lang="en-GB" spc="194" dirty="0">
                <a:solidFill>
                  <a:srgbClr val="231F20"/>
                </a:solidFill>
                <a:latin typeface="DM Sans"/>
              </a:rPr>
              <a:t>S2</a:t>
            </a:r>
          </a:p>
          <a:p>
            <a:pPr marL="884968" lvl="2" indent="-213884">
              <a:lnSpc>
                <a:spcPts val="2734"/>
              </a:lnSpc>
              <a:buFont typeface="Arial"/>
              <a:buChar char="•"/>
            </a:pPr>
            <a:r>
              <a:rPr lang="en-GB" spc="194" dirty="0">
                <a:solidFill>
                  <a:srgbClr val="231F20"/>
                </a:solidFill>
                <a:latin typeface="DM Sans"/>
              </a:rPr>
              <a:t>S3</a:t>
            </a:r>
          </a:p>
          <a:p>
            <a:pPr marL="884968" lvl="2" indent="-213884">
              <a:lnSpc>
                <a:spcPts val="2734"/>
              </a:lnSpc>
              <a:buFont typeface="Arial"/>
              <a:buChar char="•"/>
            </a:pPr>
            <a:r>
              <a:rPr lang="en-GB" spc="194" dirty="0">
                <a:solidFill>
                  <a:srgbClr val="231F20"/>
                </a:solidFill>
                <a:latin typeface="DM Sans"/>
              </a:rPr>
              <a:t>S4</a:t>
            </a:r>
          </a:p>
          <a:p>
            <a:pPr marL="884968" lvl="2" indent="-213884">
              <a:lnSpc>
                <a:spcPts val="2734"/>
              </a:lnSpc>
              <a:buFont typeface="Arial"/>
              <a:buChar char="•"/>
            </a:pPr>
            <a:r>
              <a:rPr lang="en-GB" spc="194" dirty="0">
                <a:solidFill>
                  <a:srgbClr val="231F20"/>
                </a:solidFill>
                <a:latin typeface="DM Sans"/>
              </a:rPr>
              <a:t>Start box left or right</a:t>
            </a:r>
          </a:p>
          <a:p>
            <a:pPr marL="884968" lvl="2" indent="-213884">
              <a:lnSpc>
                <a:spcPts val="2734"/>
              </a:lnSpc>
              <a:buFont typeface="Arial"/>
              <a:buChar char="•"/>
            </a:pPr>
            <a:r>
              <a:rPr lang="en-GB" spc="194" dirty="0">
                <a:solidFill>
                  <a:srgbClr val="231F20"/>
                </a:solidFill>
                <a:latin typeface="DM Sans"/>
              </a:rPr>
              <a:t>Stop box left or right</a:t>
            </a:r>
          </a:p>
        </p:txBody>
      </p:sp>
      <p:sp>
        <p:nvSpPr>
          <p:cNvPr id="22" name="TextBox 21">
            <a:extLst>
              <a:ext uri="{FF2B5EF4-FFF2-40B4-BE49-F238E27FC236}">
                <a16:creationId xmlns:a16="http://schemas.microsoft.com/office/drawing/2014/main" id="{CDB1EB66-4E1A-50FE-D906-AA04013A03F6}"/>
              </a:ext>
            </a:extLst>
          </p:cNvPr>
          <p:cNvSpPr txBox="1"/>
          <p:nvPr/>
        </p:nvSpPr>
        <p:spPr>
          <a:xfrm>
            <a:off x="381000" y="8648700"/>
            <a:ext cx="17790904" cy="1200329"/>
          </a:xfrm>
          <a:prstGeom prst="rect">
            <a:avLst/>
          </a:prstGeom>
          <a:noFill/>
        </p:spPr>
        <p:txBody>
          <a:bodyPr wrap="square">
            <a:spAutoFit/>
          </a:bodyPr>
          <a:lstStyle/>
          <a:p>
            <a:r>
              <a:rPr lang="en-GB" spc="194" dirty="0">
                <a:solidFill>
                  <a:srgbClr val="231F20"/>
                </a:solidFill>
                <a:latin typeface="DM Sans"/>
              </a:rPr>
              <a:t>Once we have defined all the inputs in the upper part of the PLC and all the outputs in the bottom one, we moved these data into ladder Code to be able to manage all the system macro actions, routines and subroutines.</a:t>
            </a:r>
          </a:p>
          <a:p>
            <a:endParaRPr lang="en-GB" spc="194" dirty="0">
              <a:solidFill>
                <a:srgbClr val="231F20"/>
              </a:solidFill>
              <a:latin typeface="DM Sans"/>
            </a:endParaRPr>
          </a:p>
          <a:p>
            <a:r>
              <a:rPr lang="en-GB" spc="194" dirty="0">
                <a:solidFill>
                  <a:srgbClr val="231F20"/>
                </a:solidFill>
                <a:latin typeface="DM Sans"/>
              </a:rPr>
              <a:t>To do this we set the ladder code with normally-open/normally-closed contacts associated to the relative input in the PLC port.</a:t>
            </a:r>
          </a:p>
        </p:txBody>
      </p:sp>
    </p:spTree>
    <p:extLst>
      <p:ext uri="{BB962C8B-B14F-4D97-AF65-F5344CB8AC3E}">
        <p14:creationId xmlns:p14="http://schemas.microsoft.com/office/powerpoint/2010/main" val="344068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04 PLC </a:t>
            </a:r>
          </a:p>
        </p:txBody>
      </p:sp>
      <p:pic>
        <p:nvPicPr>
          <p:cNvPr id="10" name="Picture 9" descr="A computer diagram of a circuit board&#10;&#10;Description automatically generated">
            <a:extLst>
              <a:ext uri="{FF2B5EF4-FFF2-40B4-BE49-F238E27FC236}">
                <a16:creationId xmlns:a16="http://schemas.microsoft.com/office/drawing/2014/main" id="{6C987C39-5C9D-E3C9-3C1A-0971FA136246}"/>
              </a:ext>
            </a:extLst>
          </p:cNvPr>
          <p:cNvPicPr>
            <a:picLocks noChangeAspect="1"/>
          </p:cNvPicPr>
          <p:nvPr/>
        </p:nvPicPr>
        <p:blipFill rotWithShape="1">
          <a:blip r:embed="rId5">
            <a:extLst>
              <a:ext uri="{28A0092B-C50C-407E-A947-70E740481C1C}">
                <a14:useLocalDpi xmlns:a14="http://schemas.microsoft.com/office/drawing/2010/main" val="0"/>
              </a:ext>
            </a:extLst>
          </a:blip>
          <a:srcRect r="5743" b="66850"/>
          <a:stretch/>
        </p:blipFill>
        <p:spPr>
          <a:xfrm>
            <a:off x="11734800" y="3168166"/>
            <a:ext cx="6324600" cy="1599718"/>
          </a:xfrm>
          <a:prstGeom prst="rect">
            <a:avLst/>
          </a:prstGeom>
          <a:ln>
            <a:noFill/>
          </a:ln>
          <a:effectLst>
            <a:outerShdw blurRad="292100" dist="139700" dir="2700000" algn="tl" rotWithShape="0">
              <a:srgbClr val="333333">
                <a:alpha val="65000"/>
              </a:srgbClr>
            </a:outerShdw>
          </a:effectLst>
        </p:spPr>
      </p:pic>
      <p:pic>
        <p:nvPicPr>
          <p:cNvPr id="11" name="Picture 10" descr="A computer diagram of a circuit board&#10;&#10;Description automatically generated">
            <a:extLst>
              <a:ext uri="{FF2B5EF4-FFF2-40B4-BE49-F238E27FC236}">
                <a16:creationId xmlns:a16="http://schemas.microsoft.com/office/drawing/2014/main" id="{8BB92077-5373-A15C-A5C4-A31568A9FFAD}"/>
              </a:ext>
            </a:extLst>
          </p:cNvPr>
          <p:cNvPicPr>
            <a:picLocks noChangeAspect="1"/>
          </p:cNvPicPr>
          <p:nvPr/>
        </p:nvPicPr>
        <p:blipFill rotWithShape="1">
          <a:blip r:embed="rId5">
            <a:extLst>
              <a:ext uri="{28A0092B-C50C-407E-A947-70E740481C1C}">
                <a14:useLocalDpi xmlns:a14="http://schemas.microsoft.com/office/drawing/2010/main" val="0"/>
              </a:ext>
            </a:extLst>
          </a:blip>
          <a:srcRect t="62418" r="5175" b="4431"/>
          <a:stretch/>
        </p:blipFill>
        <p:spPr>
          <a:xfrm>
            <a:off x="11696700" y="5067782"/>
            <a:ext cx="6362700" cy="1599718"/>
          </a:xfrm>
          <a:prstGeom prst="rect">
            <a:avLst/>
          </a:prstGeom>
          <a:ln>
            <a:noFill/>
          </a:ln>
          <a:effectLst>
            <a:outerShdw blurRad="292100" dist="139700" dir="2700000" algn="tl" rotWithShape="0">
              <a:srgbClr val="333333">
                <a:alpha val="65000"/>
              </a:srgbClr>
            </a:outerShdw>
          </a:effectLst>
        </p:spPr>
      </p:pic>
      <p:sp>
        <p:nvSpPr>
          <p:cNvPr id="8" name="Rectangle 7">
            <a:extLst>
              <a:ext uri="{FF2B5EF4-FFF2-40B4-BE49-F238E27FC236}">
                <a16:creationId xmlns:a16="http://schemas.microsoft.com/office/drawing/2014/main" id="{C027A51F-D481-49E4-0B3B-73DE9D0237CD}"/>
              </a:ext>
            </a:extLst>
          </p:cNvPr>
          <p:cNvSpPr/>
          <p:nvPr/>
        </p:nvSpPr>
        <p:spPr>
          <a:xfrm>
            <a:off x="13487400" y="3996600"/>
            <a:ext cx="1600200" cy="61888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C13A661E-1629-F5F3-950A-47D4D204DFE3}"/>
              </a:ext>
            </a:extLst>
          </p:cNvPr>
          <p:cNvSpPr/>
          <p:nvPr/>
        </p:nvSpPr>
        <p:spPr>
          <a:xfrm>
            <a:off x="15087600" y="3989507"/>
            <a:ext cx="1143000" cy="61888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9C46AB32-B033-C354-A57A-50644FF99ECE}"/>
              </a:ext>
            </a:extLst>
          </p:cNvPr>
          <p:cNvSpPr/>
          <p:nvPr/>
        </p:nvSpPr>
        <p:spPr>
          <a:xfrm>
            <a:off x="14080027" y="5120290"/>
            <a:ext cx="1236173" cy="61888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093F4EB5-92A2-9E63-A2D6-8092B5ABE8F9}"/>
              </a:ext>
            </a:extLst>
          </p:cNvPr>
          <p:cNvSpPr/>
          <p:nvPr/>
        </p:nvSpPr>
        <p:spPr>
          <a:xfrm>
            <a:off x="15316200" y="5113197"/>
            <a:ext cx="1185432" cy="618884"/>
          </a:xfrm>
          <a:prstGeom prst="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47264FA4-23C3-EE63-FBB2-B671500A18A7}"/>
              </a:ext>
            </a:extLst>
          </p:cNvPr>
          <p:cNvSpPr txBox="1"/>
          <p:nvPr/>
        </p:nvSpPr>
        <p:spPr>
          <a:xfrm>
            <a:off x="13737216" y="4298949"/>
            <a:ext cx="2209800" cy="369332"/>
          </a:xfrm>
          <a:prstGeom prst="rect">
            <a:avLst/>
          </a:prstGeom>
          <a:noFill/>
        </p:spPr>
        <p:txBody>
          <a:bodyPr wrap="square" rtlCol="0">
            <a:spAutoFit/>
          </a:bodyPr>
          <a:lstStyle/>
          <a:p>
            <a:r>
              <a:rPr lang="en-GB" dirty="0">
                <a:solidFill>
                  <a:schemeClr val="accent2"/>
                </a:solidFill>
              </a:rPr>
              <a:t>1		2</a:t>
            </a:r>
          </a:p>
        </p:txBody>
      </p:sp>
      <p:sp>
        <p:nvSpPr>
          <p:cNvPr id="17" name="TextBox 16">
            <a:extLst>
              <a:ext uri="{FF2B5EF4-FFF2-40B4-BE49-F238E27FC236}">
                <a16:creationId xmlns:a16="http://schemas.microsoft.com/office/drawing/2014/main" id="{9140E68B-62B4-AABF-3F1E-D4AB20D7EF46}"/>
              </a:ext>
            </a:extLst>
          </p:cNvPr>
          <p:cNvSpPr txBox="1"/>
          <p:nvPr/>
        </p:nvSpPr>
        <p:spPr>
          <a:xfrm>
            <a:off x="14639925" y="5040900"/>
            <a:ext cx="1524000" cy="369332"/>
          </a:xfrm>
          <a:prstGeom prst="rect">
            <a:avLst/>
          </a:prstGeom>
          <a:noFill/>
        </p:spPr>
        <p:txBody>
          <a:bodyPr wrap="square" rtlCol="0">
            <a:spAutoFit/>
          </a:bodyPr>
          <a:lstStyle/>
          <a:p>
            <a:r>
              <a:rPr lang="en-GB" dirty="0">
                <a:solidFill>
                  <a:schemeClr val="accent2"/>
                </a:solidFill>
              </a:rPr>
              <a:t>1	2</a:t>
            </a:r>
          </a:p>
        </p:txBody>
      </p:sp>
      <p:sp>
        <p:nvSpPr>
          <p:cNvPr id="20" name="TextBox 19">
            <a:extLst>
              <a:ext uri="{FF2B5EF4-FFF2-40B4-BE49-F238E27FC236}">
                <a16:creationId xmlns:a16="http://schemas.microsoft.com/office/drawing/2014/main" id="{F499C29B-CAEE-5B23-E6FF-3F90EACF318C}"/>
              </a:ext>
            </a:extLst>
          </p:cNvPr>
          <p:cNvSpPr txBox="1"/>
          <p:nvPr/>
        </p:nvSpPr>
        <p:spPr>
          <a:xfrm>
            <a:off x="304800" y="3238500"/>
            <a:ext cx="12079955" cy="6463308"/>
          </a:xfrm>
          <a:prstGeom prst="rect">
            <a:avLst/>
          </a:prstGeom>
          <a:noFill/>
        </p:spPr>
        <p:txBody>
          <a:bodyPr wrap="square">
            <a:spAutoFit/>
          </a:bodyPr>
          <a:lstStyle>
            <a:defPPr>
              <a:defRPr lang="en-US"/>
            </a:defPPr>
            <a:lvl1pPr>
              <a:defRPr spc="194">
                <a:solidFill>
                  <a:srgbClr val="231F20"/>
                </a:solidFill>
                <a:latin typeface="DM Sans"/>
              </a:defRPr>
            </a:lvl1pPr>
          </a:lstStyle>
          <a:p>
            <a:r>
              <a:rPr lang="en-GB" dirty="0">
                <a:latin typeface="DM Sans" pitchFamily="2" charset="0"/>
              </a:rPr>
              <a:t>The ports are structured in terms of </a:t>
            </a:r>
            <a:r>
              <a:rPr lang="en-GB" b="1" dirty="0">
                <a:latin typeface="DM Sans" pitchFamily="2" charset="0"/>
              </a:rPr>
              <a:t>bytes</a:t>
            </a:r>
            <a:r>
              <a:rPr lang="en-GB" dirty="0">
                <a:latin typeface="DM Sans" pitchFamily="2" charset="0"/>
              </a:rPr>
              <a:t>, </a:t>
            </a:r>
            <a:r>
              <a:rPr lang="en-GB" b="1" dirty="0">
                <a:latin typeface="DM Sans" pitchFamily="2" charset="0"/>
              </a:rPr>
              <a:t>bits</a:t>
            </a:r>
            <a:r>
              <a:rPr lang="en-GB" dirty="0">
                <a:latin typeface="DM Sans" pitchFamily="2" charset="0"/>
              </a:rPr>
              <a:t>, and </a:t>
            </a:r>
            <a:r>
              <a:rPr lang="en-GB" b="1" dirty="0">
                <a:latin typeface="DM Sans" pitchFamily="2" charset="0"/>
              </a:rPr>
              <a:t>port</a:t>
            </a:r>
            <a:r>
              <a:rPr lang="en-GB" dirty="0">
                <a:latin typeface="DM Sans" pitchFamily="2" charset="0"/>
              </a:rPr>
              <a:t> </a:t>
            </a:r>
            <a:r>
              <a:rPr lang="en-GB" b="1" dirty="0">
                <a:latin typeface="DM Sans" pitchFamily="2" charset="0"/>
              </a:rPr>
              <a:t>names</a:t>
            </a:r>
            <a:r>
              <a:rPr lang="en-GB" dirty="0">
                <a:latin typeface="DM Sans" pitchFamily="2" charset="0"/>
              </a:rPr>
              <a:t>:</a:t>
            </a:r>
          </a:p>
          <a:p>
            <a:pPr marL="285750" indent="-285750">
              <a:buFont typeface="Arial" panose="020B0604020202020204" pitchFamily="34" charset="0"/>
              <a:buChar char="•"/>
            </a:pPr>
            <a:r>
              <a:rPr lang="en-GB" b="1" dirty="0">
                <a:latin typeface="DM Sans" pitchFamily="2" charset="0"/>
              </a:rPr>
              <a:t>Digital Inputs and Outputs (I/O)</a:t>
            </a:r>
          </a:p>
          <a:p>
            <a:pPr lvl="2"/>
            <a:r>
              <a:rPr lang="en-GB" b="1" spc="194" dirty="0">
                <a:solidFill>
                  <a:srgbClr val="231F20"/>
                </a:solidFill>
                <a:latin typeface="DM Sans" pitchFamily="2" charset="0"/>
              </a:rPr>
              <a:t>Digital Inputs (I)</a:t>
            </a:r>
          </a:p>
          <a:p>
            <a:pPr lvl="2"/>
            <a:r>
              <a:rPr lang="en-GB" spc="194" dirty="0">
                <a:solidFill>
                  <a:srgbClr val="231F20"/>
                </a:solidFill>
                <a:latin typeface="DM Sans" pitchFamily="2" charset="0"/>
              </a:rPr>
              <a:t>Addressing:</a:t>
            </a:r>
          </a:p>
          <a:p>
            <a:pPr marL="1657350" lvl="3" indent="-285750">
              <a:buFont typeface="Arial" panose="020B0604020202020204" pitchFamily="34" charset="0"/>
              <a:buChar char="•"/>
            </a:pPr>
            <a:r>
              <a:rPr lang="en-GB" spc="194" dirty="0">
                <a:solidFill>
                  <a:srgbClr val="231F20"/>
                </a:solidFill>
                <a:latin typeface="DM Sans" pitchFamily="2" charset="0"/>
              </a:rPr>
              <a:t>Digital inputs are addressed by bytes and bits.</a:t>
            </a:r>
          </a:p>
          <a:p>
            <a:pPr marL="1657350" lvl="3" indent="-285750">
              <a:buFont typeface="Arial" panose="020B0604020202020204" pitchFamily="34" charset="0"/>
              <a:buChar char="•"/>
            </a:pPr>
            <a:r>
              <a:rPr lang="en-GB" spc="194" dirty="0">
                <a:solidFill>
                  <a:srgbClr val="231F20"/>
                </a:solidFill>
                <a:latin typeface="DM Sans" pitchFamily="2" charset="0"/>
              </a:rPr>
              <a:t>Each byte consists of 8 bits.</a:t>
            </a:r>
          </a:p>
          <a:p>
            <a:pPr lvl="2"/>
            <a:r>
              <a:rPr lang="en-GB" spc="194" dirty="0">
                <a:solidFill>
                  <a:srgbClr val="231F20"/>
                </a:solidFill>
                <a:latin typeface="DM Sans" pitchFamily="2" charset="0"/>
              </a:rPr>
              <a:t>Port Naming:</a:t>
            </a:r>
          </a:p>
          <a:p>
            <a:pPr marL="1657350" lvl="3" indent="-285750">
              <a:buFont typeface="Arial" panose="020B0604020202020204" pitchFamily="34" charset="0"/>
              <a:buChar char="•"/>
            </a:pPr>
            <a:r>
              <a:rPr lang="en-GB" spc="194" dirty="0">
                <a:solidFill>
                  <a:srgbClr val="231F20"/>
                </a:solidFill>
                <a:latin typeface="DM Sans" pitchFamily="2" charset="0"/>
              </a:rPr>
              <a:t>Inputs are named starting with "I" followed by the byte and bit number.</a:t>
            </a:r>
          </a:p>
          <a:p>
            <a:pPr marL="1657350" lvl="3" indent="-285750">
              <a:buFont typeface="Arial" panose="020B0604020202020204" pitchFamily="34" charset="0"/>
              <a:buChar char="•"/>
            </a:pPr>
            <a:r>
              <a:rPr lang="en-GB" spc="194" dirty="0">
                <a:solidFill>
                  <a:srgbClr val="231F20"/>
                </a:solidFill>
                <a:latin typeface="DM Sans" pitchFamily="2" charset="0"/>
              </a:rPr>
              <a:t>Example: I0.0 (Input byte 0, bit 0), I1.3 (Input byte 1, bit 3).</a:t>
            </a:r>
          </a:p>
          <a:p>
            <a:pPr lvl="2"/>
            <a:r>
              <a:rPr lang="en-GB" b="1" spc="194" dirty="0">
                <a:solidFill>
                  <a:srgbClr val="231F20"/>
                </a:solidFill>
                <a:latin typeface="DM Sans" pitchFamily="2" charset="0"/>
              </a:rPr>
              <a:t>Digital Outputs (Q)</a:t>
            </a:r>
          </a:p>
          <a:p>
            <a:pPr lvl="2"/>
            <a:r>
              <a:rPr lang="en-GB" spc="194" dirty="0">
                <a:solidFill>
                  <a:srgbClr val="231F20"/>
                </a:solidFill>
                <a:latin typeface="DM Sans" pitchFamily="2" charset="0"/>
              </a:rPr>
              <a:t>Addressing:</a:t>
            </a:r>
          </a:p>
          <a:p>
            <a:pPr marL="1657350" lvl="3" indent="-285750">
              <a:buFont typeface="Arial" panose="020B0604020202020204" pitchFamily="34" charset="0"/>
              <a:buChar char="•"/>
            </a:pPr>
            <a:r>
              <a:rPr lang="en-GB" spc="194" dirty="0">
                <a:solidFill>
                  <a:srgbClr val="231F20"/>
                </a:solidFill>
                <a:latin typeface="DM Sans" pitchFamily="2" charset="0"/>
              </a:rPr>
              <a:t>Digital outputs are similarly addressed by bytes and bits.</a:t>
            </a:r>
          </a:p>
          <a:p>
            <a:pPr lvl="2"/>
            <a:r>
              <a:rPr lang="en-GB" spc="194" dirty="0">
                <a:solidFill>
                  <a:srgbClr val="231F20"/>
                </a:solidFill>
                <a:latin typeface="DM Sans" pitchFamily="2" charset="0"/>
              </a:rPr>
              <a:t>Port Naming:</a:t>
            </a:r>
          </a:p>
          <a:p>
            <a:pPr marL="1657350" lvl="3" indent="-285750">
              <a:buFont typeface="Arial" panose="020B0604020202020204" pitchFamily="34" charset="0"/>
              <a:buChar char="•"/>
            </a:pPr>
            <a:r>
              <a:rPr lang="en-GB" spc="194" dirty="0">
                <a:solidFill>
                  <a:srgbClr val="231F20"/>
                </a:solidFill>
                <a:latin typeface="DM Sans" pitchFamily="2" charset="0"/>
              </a:rPr>
              <a:t>Outputs are named starting with "Q" followed by the byte and bit number.</a:t>
            </a:r>
          </a:p>
          <a:p>
            <a:pPr marL="1657350" lvl="3" indent="-285750">
              <a:buFont typeface="Arial" panose="020B0604020202020204" pitchFamily="34" charset="0"/>
              <a:buChar char="•"/>
            </a:pPr>
            <a:r>
              <a:rPr lang="en-GB" spc="194" dirty="0">
                <a:solidFill>
                  <a:srgbClr val="231F20"/>
                </a:solidFill>
                <a:latin typeface="DM Sans" pitchFamily="2" charset="0"/>
              </a:rPr>
              <a:t>Example: Q0.0 (Output byte 0, bit 0), Q1.7 (Output byte 1, bit 7).</a:t>
            </a:r>
          </a:p>
          <a:p>
            <a:pPr marL="285750" indent="-285750">
              <a:buFont typeface="Arial" panose="020B0604020202020204" pitchFamily="34" charset="0"/>
              <a:buChar char="•"/>
            </a:pPr>
            <a:r>
              <a:rPr lang="en-GB" b="1" dirty="0">
                <a:latin typeface="DM Sans" pitchFamily="2" charset="0"/>
              </a:rPr>
              <a:t>Memory Areas</a:t>
            </a:r>
          </a:p>
          <a:p>
            <a:r>
              <a:rPr lang="en-GB" b="1" dirty="0">
                <a:latin typeface="DM Sans" pitchFamily="2" charset="0"/>
              </a:rPr>
              <a:t>	Memory Bits (M)</a:t>
            </a:r>
          </a:p>
          <a:p>
            <a:pPr lvl="1"/>
            <a:r>
              <a:rPr lang="en-GB" spc="194" dirty="0">
                <a:solidFill>
                  <a:srgbClr val="231F20"/>
                </a:solidFill>
                <a:latin typeface="DM Sans" pitchFamily="2" charset="0"/>
              </a:rPr>
              <a:t>	Addressing:</a:t>
            </a:r>
          </a:p>
          <a:p>
            <a:pPr marL="1657350" lvl="3" indent="-285750">
              <a:buFont typeface="Arial" panose="020B0604020202020204" pitchFamily="34" charset="0"/>
              <a:buChar char="•"/>
            </a:pPr>
            <a:r>
              <a:rPr lang="en-GB" spc="194" dirty="0">
                <a:solidFill>
                  <a:srgbClr val="231F20"/>
                </a:solidFill>
                <a:latin typeface="DM Sans" pitchFamily="2" charset="0"/>
              </a:rPr>
              <a:t>Memory bits are addressed by bytes and bits.</a:t>
            </a:r>
          </a:p>
          <a:p>
            <a:pPr lvl="1"/>
            <a:r>
              <a:rPr lang="en-GB" spc="194" dirty="0">
                <a:solidFill>
                  <a:srgbClr val="231F20"/>
                </a:solidFill>
                <a:latin typeface="DM Sans" pitchFamily="2" charset="0"/>
              </a:rPr>
              <a:t>	Port Naming:</a:t>
            </a:r>
          </a:p>
          <a:p>
            <a:pPr marL="1657350" lvl="3" indent="-285750">
              <a:buFont typeface="Arial" panose="020B0604020202020204" pitchFamily="34" charset="0"/>
              <a:buChar char="•"/>
            </a:pPr>
            <a:r>
              <a:rPr lang="en-GB" spc="194" dirty="0">
                <a:solidFill>
                  <a:srgbClr val="231F20"/>
                </a:solidFill>
                <a:latin typeface="DM Sans" pitchFamily="2" charset="0"/>
              </a:rPr>
              <a:t>Memory bits are named starting with "M" followed by the byte and bit number.</a:t>
            </a:r>
          </a:p>
          <a:p>
            <a:pPr marL="1657350" lvl="3" indent="-285750">
              <a:buFont typeface="Arial" panose="020B0604020202020204" pitchFamily="34" charset="0"/>
              <a:buChar char="•"/>
            </a:pPr>
            <a:r>
              <a:rPr lang="en-GB" spc="194" dirty="0">
                <a:solidFill>
                  <a:srgbClr val="231F20"/>
                </a:solidFill>
                <a:latin typeface="DM Sans" pitchFamily="2" charset="0"/>
              </a:rPr>
              <a:t>Example: M0.0 (Memory byte 0, bit 0), M1.5 (Memory byte 1, bit 5).</a:t>
            </a:r>
          </a:p>
          <a:p>
            <a:endParaRPr lang="en-GB" spc="194" dirty="0">
              <a:solidFill>
                <a:srgbClr val="231F20"/>
              </a:solidFill>
              <a:latin typeface="DM Sans" pitchFamily="2" charset="0"/>
            </a:endParaRPr>
          </a:p>
        </p:txBody>
      </p:sp>
      <p:sp>
        <p:nvSpPr>
          <p:cNvPr id="22" name="TextBox 21">
            <a:extLst>
              <a:ext uri="{FF2B5EF4-FFF2-40B4-BE49-F238E27FC236}">
                <a16:creationId xmlns:a16="http://schemas.microsoft.com/office/drawing/2014/main" id="{52932CFB-ACB3-648B-41EB-4E4C93CAEC22}"/>
              </a:ext>
            </a:extLst>
          </p:cNvPr>
          <p:cNvSpPr txBox="1"/>
          <p:nvPr/>
        </p:nvSpPr>
        <p:spPr>
          <a:xfrm>
            <a:off x="14156316" y="7266120"/>
            <a:ext cx="4648200" cy="1569660"/>
          </a:xfrm>
          <a:prstGeom prst="rect">
            <a:avLst/>
          </a:prstGeom>
          <a:noFill/>
        </p:spPr>
        <p:txBody>
          <a:bodyPr wrap="square">
            <a:spAutoFit/>
          </a:bodyPr>
          <a:lstStyle/>
          <a:p>
            <a:r>
              <a:rPr lang="en-GB" sz="1600" b="1" spc="194" dirty="0">
                <a:solidFill>
                  <a:srgbClr val="231F20"/>
                </a:solidFill>
                <a:latin typeface="DM Sans" pitchFamily="2" charset="0"/>
              </a:rPr>
              <a:t>Summary</a:t>
            </a:r>
          </a:p>
          <a:p>
            <a:r>
              <a:rPr lang="en-GB" sz="1600" b="1" spc="194" dirty="0">
                <a:solidFill>
                  <a:srgbClr val="231F20"/>
                </a:solidFill>
                <a:latin typeface="DM Sans" pitchFamily="2" charset="0"/>
              </a:rPr>
              <a:t>Digital I/O:</a:t>
            </a:r>
          </a:p>
          <a:p>
            <a:pPr lvl="1"/>
            <a:r>
              <a:rPr lang="en-GB" sz="1600" spc="194" dirty="0">
                <a:solidFill>
                  <a:srgbClr val="231F20"/>
                </a:solidFill>
                <a:latin typeface="DM Sans" pitchFamily="2" charset="0"/>
              </a:rPr>
              <a:t>Inputs: I0.0 to I1.7</a:t>
            </a:r>
          </a:p>
          <a:p>
            <a:pPr lvl="1"/>
            <a:r>
              <a:rPr lang="en-GB" sz="1600" spc="194" dirty="0">
                <a:solidFill>
                  <a:srgbClr val="231F20"/>
                </a:solidFill>
                <a:latin typeface="DM Sans" pitchFamily="2" charset="0"/>
              </a:rPr>
              <a:t>Outputs: Q0.0 to Q1.7</a:t>
            </a:r>
          </a:p>
          <a:p>
            <a:r>
              <a:rPr lang="en-GB" sz="1600" b="1" spc="194" dirty="0">
                <a:solidFill>
                  <a:srgbClr val="231F20"/>
                </a:solidFill>
                <a:latin typeface="DM Sans" pitchFamily="2" charset="0"/>
              </a:rPr>
              <a:t>Memory:</a:t>
            </a:r>
          </a:p>
          <a:p>
            <a:pPr lvl="1"/>
            <a:r>
              <a:rPr lang="en-GB" sz="1600" spc="194" dirty="0">
                <a:solidFill>
                  <a:srgbClr val="231F20"/>
                </a:solidFill>
                <a:latin typeface="DM Sans" pitchFamily="2" charset="0"/>
              </a:rPr>
              <a:t>Bits: M0.0, M1.0, etc.</a:t>
            </a:r>
          </a:p>
        </p:txBody>
      </p:sp>
      <p:sp>
        <p:nvSpPr>
          <p:cNvPr id="24" name="TextBox 23">
            <a:extLst>
              <a:ext uri="{FF2B5EF4-FFF2-40B4-BE49-F238E27FC236}">
                <a16:creationId xmlns:a16="http://schemas.microsoft.com/office/drawing/2014/main" id="{8011B2A5-E64A-63C4-679A-A372BC16C6EB}"/>
              </a:ext>
            </a:extLst>
          </p:cNvPr>
          <p:cNvSpPr txBox="1"/>
          <p:nvPr/>
        </p:nvSpPr>
        <p:spPr>
          <a:xfrm>
            <a:off x="2819400" y="9611973"/>
            <a:ext cx="12268200" cy="369332"/>
          </a:xfrm>
          <a:prstGeom prst="rect">
            <a:avLst/>
          </a:prstGeom>
          <a:noFill/>
        </p:spPr>
        <p:txBody>
          <a:bodyPr wrap="square">
            <a:spAutoFit/>
          </a:bodyPr>
          <a:lstStyle/>
          <a:p>
            <a:r>
              <a:rPr lang="en-GB" u="sng" spc="194" dirty="0">
                <a:solidFill>
                  <a:srgbClr val="231F20"/>
                </a:solidFill>
                <a:latin typeface="DM Sans" pitchFamily="2" charset="0"/>
              </a:rPr>
              <a:t>This structured approach allows for precise control and monitoring of various processes.</a:t>
            </a:r>
          </a:p>
        </p:txBody>
      </p:sp>
    </p:spTree>
    <p:extLst>
      <p:ext uri="{BB962C8B-B14F-4D97-AF65-F5344CB8AC3E}">
        <p14:creationId xmlns:p14="http://schemas.microsoft.com/office/powerpoint/2010/main" val="3532356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pic>
        <p:nvPicPr>
          <p:cNvPr id="9" name="Picture 8">
            <a:extLst>
              <a:ext uri="{FF2B5EF4-FFF2-40B4-BE49-F238E27FC236}">
                <a16:creationId xmlns:a16="http://schemas.microsoft.com/office/drawing/2014/main" id="{F36E7927-C401-B42C-C5C9-7CBFA265942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58218" y="3314700"/>
            <a:ext cx="7856911" cy="3401713"/>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F102460A-CD30-31E3-F88C-240C3ECCBA9C}"/>
              </a:ext>
            </a:extLst>
          </p:cNvPr>
          <p:cNvSpPr txBox="1"/>
          <p:nvPr/>
        </p:nvSpPr>
        <p:spPr>
          <a:xfrm>
            <a:off x="9601200" y="3477912"/>
            <a:ext cx="8229600" cy="2862322"/>
          </a:xfrm>
          <a:prstGeom prst="rect">
            <a:avLst/>
          </a:prstGeom>
          <a:noFill/>
        </p:spPr>
        <p:txBody>
          <a:bodyPr wrap="square">
            <a:spAutoFit/>
          </a:bodyPr>
          <a:lstStyle/>
          <a:p>
            <a:r>
              <a:rPr lang="en-GB" b="1" spc="194" dirty="0">
                <a:solidFill>
                  <a:srgbClr val="231F20"/>
                </a:solidFill>
                <a:latin typeface="DM Sans"/>
              </a:rPr>
              <a:t>Ladder Diagram</a:t>
            </a:r>
            <a:r>
              <a:rPr lang="en-GB" spc="194" dirty="0">
                <a:solidFill>
                  <a:srgbClr val="231F20"/>
                </a:solidFill>
                <a:latin typeface="DM Sans"/>
              </a:rPr>
              <a:t> is a graphical programming language, it is used to develop software for programmable logic controllers (PLCs). It is one of the standard languages specifies for use with PLCs. </a:t>
            </a:r>
          </a:p>
          <a:p>
            <a:endParaRPr lang="en-GB" spc="194" dirty="0">
              <a:solidFill>
                <a:srgbClr val="231F20"/>
              </a:solidFill>
              <a:latin typeface="DM Sans"/>
            </a:endParaRPr>
          </a:p>
          <a:p>
            <a:r>
              <a:rPr lang="en-GB" spc="194" dirty="0">
                <a:solidFill>
                  <a:srgbClr val="231F20"/>
                </a:solidFill>
                <a:latin typeface="DM Sans"/>
              </a:rPr>
              <a:t>A program in ladder diagram notation is a circuit diagram that emulates circuits of relay logic hardware.</a:t>
            </a:r>
          </a:p>
          <a:p>
            <a:endParaRPr lang="en-GB" spc="194" dirty="0">
              <a:solidFill>
                <a:srgbClr val="231F20"/>
              </a:solidFill>
              <a:latin typeface="DM Sans"/>
            </a:endParaRPr>
          </a:p>
          <a:p>
            <a:r>
              <a:rPr lang="en-GB" spc="194" dirty="0">
                <a:solidFill>
                  <a:srgbClr val="231F20"/>
                </a:solidFill>
                <a:latin typeface="DM Sans"/>
              </a:rPr>
              <a:t>As already said in the PLC section, we moved all the information in Ladder Code.</a:t>
            </a:r>
          </a:p>
        </p:txBody>
      </p:sp>
      <p:sp>
        <p:nvSpPr>
          <p:cNvPr id="14" name="TextBox 13">
            <a:extLst>
              <a:ext uri="{FF2B5EF4-FFF2-40B4-BE49-F238E27FC236}">
                <a16:creationId xmlns:a16="http://schemas.microsoft.com/office/drawing/2014/main" id="{F687BA5A-41AA-A0A4-6BFC-F815340954F4}"/>
              </a:ext>
            </a:extLst>
          </p:cNvPr>
          <p:cNvSpPr txBox="1"/>
          <p:nvPr/>
        </p:nvSpPr>
        <p:spPr>
          <a:xfrm>
            <a:off x="1219200" y="7108225"/>
            <a:ext cx="11943182" cy="2585323"/>
          </a:xfrm>
          <a:prstGeom prst="rect">
            <a:avLst/>
          </a:prstGeom>
          <a:noFill/>
        </p:spPr>
        <p:txBody>
          <a:bodyPr wrap="square">
            <a:spAutoFit/>
          </a:bodyPr>
          <a:lstStyle/>
          <a:p>
            <a:r>
              <a:rPr lang="en-GB" spc="194" dirty="0">
                <a:solidFill>
                  <a:srgbClr val="231F20"/>
                </a:solidFill>
                <a:latin typeface="DM Sans"/>
              </a:rPr>
              <a:t>Here, we built different subsystem and subroutines to handle different scenarios:</a:t>
            </a:r>
          </a:p>
          <a:p>
            <a:pPr marL="285750" indent="-285750">
              <a:buFont typeface="Arial" panose="020B0604020202020204" pitchFamily="34" charset="0"/>
              <a:buChar char="•"/>
            </a:pPr>
            <a:r>
              <a:rPr lang="en-GB" b="1" spc="194" dirty="0">
                <a:solidFill>
                  <a:srgbClr val="231F20"/>
                </a:solidFill>
                <a:latin typeface="DM Sans"/>
              </a:rPr>
              <a:t>Main</a:t>
            </a:r>
          </a:p>
          <a:p>
            <a:pPr marL="742950" lvl="1" indent="-285750">
              <a:buFont typeface="Arial" panose="020B0604020202020204" pitchFamily="34" charset="0"/>
              <a:buChar char="•"/>
            </a:pPr>
            <a:r>
              <a:rPr lang="en-GB" spc="194" dirty="0">
                <a:solidFill>
                  <a:srgbClr val="231F20"/>
                </a:solidFill>
                <a:latin typeface="DM Sans"/>
              </a:rPr>
              <a:t>Visibility</a:t>
            </a:r>
          </a:p>
          <a:p>
            <a:pPr marL="742950" lvl="1" indent="-285750">
              <a:buFont typeface="Arial" panose="020B0604020202020204" pitchFamily="34" charset="0"/>
              <a:buChar char="•"/>
            </a:pPr>
            <a:r>
              <a:rPr lang="en-GB" spc="194" dirty="0">
                <a:solidFill>
                  <a:srgbClr val="231F20"/>
                </a:solidFill>
                <a:latin typeface="DM Sans"/>
              </a:rPr>
              <a:t>Run</a:t>
            </a:r>
          </a:p>
          <a:p>
            <a:pPr marL="742950" lvl="1" indent="-285750">
              <a:buFont typeface="Arial" panose="020B0604020202020204" pitchFamily="34" charset="0"/>
              <a:buChar char="•"/>
            </a:pPr>
            <a:r>
              <a:rPr lang="en-GB" spc="194" dirty="0">
                <a:solidFill>
                  <a:srgbClr val="231F20"/>
                </a:solidFill>
                <a:latin typeface="DM Sans"/>
              </a:rPr>
              <a:t>Step-Transition</a:t>
            </a:r>
          </a:p>
          <a:p>
            <a:pPr marL="742950" lvl="1" indent="-285750">
              <a:buFont typeface="Arial" panose="020B0604020202020204" pitchFamily="34" charset="0"/>
              <a:buChar char="•"/>
            </a:pPr>
            <a:r>
              <a:rPr lang="en-GB" spc="194" dirty="0">
                <a:solidFill>
                  <a:srgbClr val="231F20"/>
                </a:solidFill>
                <a:latin typeface="DM Sans"/>
              </a:rPr>
              <a:t>Piston movements</a:t>
            </a:r>
          </a:p>
          <a:p>
            <a:pPr marL="742950" lvl="1" indent="-285750">
              <a:buFont typeface="Arial" panose="020B0604020202020204" pitchFamily="34" charset="0"/>
              <a:buChar char="•"/>
            </a:pPr>
            <a:r>
              <a:rPr lang="en-GB" spc="194" dirty="0">
                <a:solidFill>
                  <a:srgbClr val="231F20"/>
                </a:solidFill>
                <a:latin typeface="DM Sans"/>
              </a:rPr>
              <a:t>Stop</a:t>
            </a:r>
          </a:p>
          <a:p>
            <a:pPr marL="742950" lvl="1" indent="-285750">
              <a:buFont typeface="Arial" panose="020B0604020202020204" pitchFamily="34" charset="0"/>
              <a:buChar char="•"/>
            </a:pPr>
            <a:r>
              <a:rPr lang="en-GB" spc="194" dirty="0">
                <a:solidFill>
                  <a:srgbClr val="231F20"/>
                </a:solidFill>
                <a:latin typeface="DM Sans"/>
              </a:rPr>
              <a:t>Emergency</a:t>
            </a:r>
          </a:p>
          <a:p>
            <a:pPr marL="742950" lvl="1" indent="-285750">
              <a:buFont typeface="Arial" panose="020B0604020202020204" pitchFamily="34" charset="0"/>
              <a:buChar char="•"/>
            </a:pPr>
            <a:r>
              <a:rPr lang="en-GB" spc="194" dirty="0">
                <a:solidFill>
                  <a:srgbClr val="231F20"/>
                </a:solidFill>
                <a:latin typeface="DM Sans"/>
              </a:rPr>
              <a:t>Failures</a:t>
            </a:r>
          </a:p>
        </p:txBody>
      </p:sp>
    </p:spTree>
    <p:extLst>
      <p:ext uri="{BB962C8B-B14F-4D97-AF65-F5344CB8AC3E}">
        <p14:creationId xmlns:p14="http://schemas.microsoft.com/office/powerpoint/2010/main" val="129402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sp>
        <p:nvSpPr>
          <p:cNvPr id="13" name="TextBox 12">
            <a:extLst>
              <a:ext uri="{FF2B5EF4-FFF2-40B4-BE49-F238E27FC236}">
                <a16:creationId xmlns:a16="http://schemas.microsoft.com/office/drawing/2014/main" id="{F6132DEC-56AC-E3E3-3059-82EA59501E67}"/>
              </a:ext>
            </a:extLst>
          </p:cNvPr>
          <p:cNvSpPr txBox="1"/>
          <p:nvPr/>
        </p:nvSpPr>
        <p:spPr>
          <a:xfrm>
            <a:off x="1087883" y="3594767"/>
            <a:ext cx="11799197" cy="5909310"/>
          </a:xfrm>
          <a:prstGeom prst="rect">
            <a:avLst/>
          </a:prstGeom>
          <a:noFill/>
        </p:spPr>
        <p:txBody>
          <a:bodyPr wrap="square">
            <a:spAutoFit/>
          </a:bodyPr>
          <a:lstStyle/>
          <a:p>
            <a:r>
              <a:rPr lang="en-GB" spc="194" dirty="0">
                <a:solidFill>
                  <a:srgbClr val="231F20"/>
                </a:solidFill>
                <a:latin typeface="DM Sans"/>
              </a:rPr>
              <a:t>To complete all the required actions and scenarios we used different components in the Ladder Code, in particular:</a:t>
            </a:r>
          </a:p>
          <a:p>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Rung </a:t>
            </a:r>
            <a:r>
              <a:rPr lang="en-GB" spc="194" dirty="0">
                <a:solidFill>
                  <a:srgbClr val="231F20"/>
                </a:solidFill>
                <a:latin typeface="DM Sans"/>
              </a:rPr>
              <a:t>-&gt; to create a horizontal flow handling different conditions.</a:t>
            </a:r>
            <a:endParaRPr lang="en-GB" b="1" spc="194" dirty="0">
              <a:solidFill>
                <a:srgbClr val="231F20"/>
              </a:solidFill>
              <a:latin typeface="DM Sans"/>
            </a:endParaRPr>
          </a:p>
          <a:p>
            <a:endParaRPr lang="en-GB" b="1" spc="194" dirty="0">
              <a:solidFill>
                <a:srgbClr val="231F20"/>
              </a:solidFill>
              <a:latin typeface="DM Sans"/>
            </a:endParaRPr>
          </a:p>
          <a:p>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Call </a:t>
            </a:r>
            <a:r>
              <a:rPr lang="en-GB" spc="194" dirty="0">
                <a:solidFill>
                  <a:srgbClr val="231F20"/>
                </a:solidFill>
                <a:latin typeface="DM Sans"/>
              </a:rPr>
              <a:t>–&gt; to call a subsystem to start a subroutine</a:t>
            </a:r>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Return </a:t>
            </a:r>
            <a:r>
              <a:rPr lang="en-GB" spc="194" dirty="0">
                <a:solidFill>
                  <a:srgbClr val="231F20"/>
                </a:solidFill>
                <a:latin typeface="DM Sans"/>
              </a:rPr>
              <a:t>-&gt; to end a subroutine</a:t>
            </a:r>
            <a:endParaRPr lang="en-GB" b="1" spc="194" dirty="0">
              <a:solidFill>
                <a:srgbClr val="231F20"/>
              </a:solidFill>
              <a:latin typeface="DM Sans"/>
            </a:endParaRPr>
          </a:p>
          <a:p>
            <a:endParaRPr lang="en-GB" b="1" spc="194" dirty="0">
              <a:solidFill>
                <a:srgbClr val="231F20"/>
              </a:solidFill>
              <a:latin typeface="DM Sans"/>
            </a:endParaRPr>
          </a:p>
          <a:p>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Normally open contact </a:t>
            </a:r>
            <a:r>
              <a:rPr lang="en-GB" spc="194" dirty="0">
                <a:solidFill>
                  <a:srgbClr val="231F20"/>
                </a:solidFill>
                <a:latin typeface="DM Sans"/>
              </a:rPr>
              <a:t>-&gt; associated to a variable, it closes the circuit if it is True</a:t>
            </a:r>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Normally closed contact </a:t>
            </a:r>
            <a:r>
              <a:rPr lang="en-GB" spc="194" dirty="0">
                <a:solidFill>
                  <a:srgbClr val="231F20"/>
                </a:solidFill>
                <a:latin typeface="DM Sans"/>
              </a:rPr>
              <a:t>-&gt; associated to a variable, it opens the circuit if it is True</a:t>
            </a:r>
            <a:endParaRPr lang="en-GB" b="1" spc="194" dirty="0">
              <a:solidFill>
                <a:srgbClr val="231F20"/>
              </a:solidFill>
              <a:latin typeface="DM Sans"/>
            </a:endParaRPr>
          </a:p>
          <a:p>
            <a:endParaRPr lang="en-GB" b="1" spc="194" dirty="0">
              <a:solidFill>
                <a:srgbClr val="231F20"/>
              </a:solidFill>
              <a:latin typeface="DM Sans"/>
            </a:endParaRPr>
          </a:p>
          <a:p>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Coil </a:t>
            </a:r>
            <a:r>
              <a:rPr lang="en-GB" spc="194" dirty="0">
                <a:solidFill>
                  <a:srgbClr val="231F20"/>
                </a:solidFill>
                <a:latin typeface="DM Sans"/>
              </a:rPr>
              <a:t>-&gt; to activate a coil, for example a solenoid in a valve</a:t>
            </a:r>
            <a:endParaRPr lang="en-GB" b="1" spc="194" dirty="0">
              <a:solidFill>
                <a:srgbClr val="231F20"/>
              </a:solidFill>
              <a:latin typeface="DM Sans"/>
            </a:endParaRPr>
          </a:p>
          <a:p>
            <a:endParaRPr lang="en-GB" b="1" spc="194" dirty="0">
              <a:solidFill>
                <a:srgbClr val="231F20"/>
              </a:solidFill>
              <a:latin typeface="DM Sans"/>
            </a:endParaRPr>
          </a:p>
          <a:p>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Memory coil </a:t>
            </a:r>
            <a:r>
              <a:rPr lang="en-GB" spc="194" dirty="0">
                <a:solidFill>
                  <a:srgbClr val="231F20"/>
                </a:solidFill>
                <a:latin typeface="DM Sans"/>
              </a:rPr>
              <a:t>-&gt; to set or reset a memory</a:t>
            </a:r>
            <a:endParaRPr lang="en-GB" b="1" spc="194" dirty="0">
              <a:solidFill>
                <a:srgbClr val="231F20"/>
              </a:solidFill>
              <a:latin typeface="DM Sans"/>
            </a:endParaRPr>
          </a:p>
          <a:p>
            <a:endParaRPr lang="en-GB" b="1" spc="194" dirty="0">
              <a:solidFill>
                <a:srgbClr val="231F20"/>
              </a:solidFill>
              <a:latin typeface="DM Sans"/>
            </a:endParaRPr>
          </a:p>
          <a:p>
            <a:endParaRPr lang="en-GB" b="1"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Timers </a:t>
            </a:r>
            <a:r>
              <a:rPr lang="en-GB" spc="194" dirty="0">
                <a:solidFill>
                  <a:srgbClr val="231F20"/>
                </a:solidFill>
                <a:latin typeface="DM Sans"/>
              </a:rPr>
              <a:t>-&gt; to delay actions, it is possible to define the delay time</a:t>
            </a:r>
            <a:endParaRPr lang="en-GB" b="1" spc="194" dirty="0">
              <a:solidFill>
                <a:srgbClr val="231F20"/>
              </a:solidFill>
              <a:latin typeface="DM Sans"/>
            </a:endParaRPr>
          </a:p>
        </p:txBody>
      </p:sp>
      <p:pic>
        <p:nvPicPr>
          <p:cNvPr id="8" name="Picture 7">
            <a:extLst>
              <a:ext uri="{FF2B5EF4-FFF2-40B4-BE49-F238E27FC236}">
                <a16:creationId xmlns:a16="http://schemas.microsoft.com/office/drawing/2014/main" id="{141E5029-8A33-6D1B-D530-3FA454B01661}"/>
              </a:ext>
            </a:extLst>
          </p:cNvPr>
          <p:cNvPicPr>
            <a:picLocks noChangeAspect="1"/>
          </p:cNvPicPr>
          <p:nvPr/>
        </p:nvPicPr>
        <p:blipFill rotWithShape="1">
          <a:blip r:embed="rId5"/>
          <a:srcRect l="29343" t="76333" r="26112" b="2652"/>
          <a:stretch/>
        </p:blipFill>
        <p:spPr>
          <a:xfrm>
            <a:off x="15976364" y="8622222"/>
            <a:ext cx="1854436" cy="1219200"/>
          </a:xfrm>
          <a:prstGeom prst="rect">
            <a:avLst/>
          </a:prstGeom>
        </p:spPr>
      </p:pic>
      <p:pic>
        <p:nvPicPr>
          <p:cNvPr id="2" name="Picture 1">
            <a:extLst>
              <a:ext uri="{FF2B5EF4-FFF2-40B4-BE49-F238E27FC236}">
                <a16:creationId xmlns:a16="http://schemas.microsoft.com/office/drawing/2014/main" id="{1EB25A88-0518-D33F-433F-864C4303B63C}"/>
              </a:ext>
            </a:extLst>
          </p:cNvPr>
          <p:cNvPicPr>
            <a:picLocks noChangeAspect="1"/>
          </p:cNvPicPr>
          <p:nvPr/>
        </p:nvPicPr>
        <p:blipFill rotWithShape="1">
          <a:blip r:embed="rId5"/>
          <a:srcRect l="71587" t="45559" r="3661" b="36954"/>
          <a:stretch/>
        </p:blipFill>
        <p:spPr>
          <a:xfrm>
            <a:off x="16343178" y="4891005"/>
            <a:ext cx="1030422" cy="1014495"/>
          </a:xfrm>
          <a:prstGeom prst="rect">
            <a:avLst/>
          </a:prstGeom>
        </p:spPr>
      </p:pic>
      <p:pic>
        <p:nvPicPr>
          <p:cNvPr id="10" name="Picture 9">
            <a:extLst>
              <a:ext uri="{FF2B5EF4-FFF2-40B4-BE49-F238E27FC236}">
                <a16:creationId xmlns:a16="http://schemas.microsoft.com/office/drawing/2014/main" id="{4BC28480-9B48-D0C4-23A6-8120F4022BD5}"/>
              </a:ext>
            </a:extLst>
          </p:cNvPr>
          <p:cNvPicPr>
            <a:picLocks noChangeAspect="1"/>
          </p:cNvPicPr>
          <p:nvPr/>
        </p:nvPicPr>
        <p:blipFill rotWithShape="1">
          <a:blip r:embed="rId5"/>
          <a:srcRect l="40471" t="43343" r="37564" b="35642"/>
          <a:stretch/>
        </p:blipFill>
        <p:spPr>
          <a:xfrm>
            <a:off x="14706599" y="7820959"/>
            <a:ext cx="914400" cy="1219200"/>
          </a:xfrm>
          <a:prstGeom prst="rect">
            <a:avLst/>
          </a:prstGeom>
        </p:spPr>
      </p:pic>
      <p:pic>
        <p:nvPicPr>
          <p:cNvPr id="14" name="Picture 13">
            <a:extLst>
              <a:ext uri="{FF2B5EF4-FFF2-40B4-BE49-F238E27FC236}">
                <a16:creationId xmlns:a16="http://schemas.microsoft.com/office/drawing/2014/main" id="{3B7B0CD4-CB3B-9845-7C63-7DA023F3D5AC}"/>
              </a:ext>
            </a:extLst>
          </p:cNvPr>
          <p:cNvPicPr>
            <a:picLocks noChangeAspect="1"/>
          </p:cNvPicPr>
          <p:nvPr/>
        </p:nvPicPr>
        <p:blipFill rotWithShape="1">
          <a:blip r:embed="rId5"/>
          <a:srcRect l="13014" t="43833" r="63190" b="33265"/>
          <a:stretch/>
        </p:blipFill>
        <p:spPr>
          <a:xfrm>
            <a:off x="14443463" y="5905500"/>
            <a:ext cx="990600" cy="1328678"/>
          </a:xfrm>
          <a:prstGeom prst="rect">
            <a:avLst/>
          </a:prstGeom>
        </p:spPr>
      </p:pic>
      <p:pic>
        <p:nvPicPr>
          <p:cNvPr id="15" name="Picture 14">
            <a:extLst>
              <a:ext uri="{FF2B5EF4-FFF2-40B4-BE49-F238E27FC236}">
                <a16:creationId xmlns:a16="http://schemas.microsoft.com/office/drawing/2014/main" id="{D9EF4928-7A74-202B-3A2F-902E794D1B30}"/>
              </a:ext>
            </a:extLst>
          </p:cNvPr>
          <p:cNvPicPr>
            <a:picLocks noChangeAspect="1"/>
          </p:cNvPicPr>
          <p:nvPr/>
        </p:nvPicPr>
        <p:blipFill rotWithShape="1">
          <a:blip r:embed="rId5"/>
          <a:srcRect l="2032" t="5254" r="39395" b="56778"/>
          <a:stretch/>
        </p:blipFill>
        <p:spPr>
          <a:xfrm>
            <a:off x="13296075" y="3314700"/>
            <a:ext cx="1953206" cy="1764455"/>
          </a:xfrm>
          <a:prstGeom prst="rect">
            <a:avLst/>
          </a:prstGeom>
        </p:spPr>
      </p:pic>
      <p:pic>
        <p:nvPicPr>
          <p:cNvPr id="16" name="Picture 15">
            <a:extLst>
              <a:ext uri="{FF2B5EF4-FFF2-40B4-BE49-F238E27FC236}">
                <a16:creationId xmlns:a16="http://schemas.microsoft.com/office/drawing/2014/main" id="{DE414D28-D354-A308-93E2-23BEF1941616}"/>
              </a:ext>
            </a:extLst>
          </p:cNvPr>
          <p:cNvPicPr>
            <a:picLocks noChangeAspect="1"/>
          </p:cNvPicPr>
          <p:nvPr/>
        </p:nvPicPr>
        <p:blipFill rotWithShape="1">
          <a:blip r:embed="rId5"/>
          <a:srcRect l="11654" t="68299" r="63878" b="19880"/>
          <a:stretch/>
        </p:blipFill>
        <p:spPr>
          <a:xfrm>
            <a:off x="12801600" y="7277100"/>
            <a:ext cx="1018594" cy="685801"/>
          </a:xfrm>
          <a:prstGeom prst="rect">
            <a:avLst/>
          </a:prstGeom>
        </p:spPr>
      </p:pic>
      <p:cxnSp>
        <p:nvCxnSpPr>
          <p:cNvPr id="18" name="Connector: Elbow 17">
            <a:extLst>
              <a:ext uri="{FF2B5EF4-FFF2-40B4-BE49-F238E27FC236}">
                <a16:creationId xmlns:a16="http://schemas.microsoft.com/office/drawing/2014/main" id="{514E1129-AB23-6D6D-CAA9-BF692D2D248D}"/>
              </a:ext>
            </a:extLst>
          </p:cNvPr>
          <p:cNvCxnSpPr>
            <a:cxnSpLocks/>
            <a:endCxn id="15" idx="1"/>
          </p:cNvCxnSpPr>
          <p:nvPr/>
        </p:nvCxnSpPr>
        <p:spPr>
          <a:xfrm flipV="1">
            <a:off x="10058400" y="4196928"/>
            <a:ext cx="3237675" cy="413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799F4065-94F7-DFF8-1F6C-6A208102C41C}"/>
              </a:ext>
            </a:extLst>
          </p:cNvPr>
          <p:cNvCxnSpPr>
            <a:cxnSpLocks/>
            <a:endCxn id="2" idx="1"/>
          </p:cNvCxnSpPr>
          <p:nvPr/>
        </p:nvCxnSpPr>
        <p:spPr>
          <a:xfrm flipV="1">
            <a:off x="7924800" y="5398253"/>
            <a:ext cx="8418378" cy="1520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99424DCC-9F24-BFA5-4F16-522040126473}"/>
              </a:ext>
            </a:extLst>
          </p:cNvPr>
          <p:cNvCxnSpPr>
            <a:cxnSpLocks/>
            <a:endCxn id="14" idx="1"/>
          </p:cNvCxnSpPr>
          <p:nvPr/>
        </p:nvCxnSpPr>
        <p:spPr>
          <a:xfrm flipV="1">
            <a:off x="12544923" y="6569839"/>
            <a:ext cx="1898540" cy="106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404A935E-CE22-D33C-6851-A478DD882B15}"/>
              </a:ext>
            </a:extLst>
          </p:cNvPr>
          <p:cNvCxnSpPr>
            <a:cxnSpLocks/>
            <a:endCxn id="16" idx="1"/>
          </p:cNvCxnSpPr>
          <p:nvPr/>
        </p:nvCxnSpPr>
        <p:spPr>
          <a:xfrm>
            <a:off x="9143998" y="7620001"/>
            <a:ext cx="365760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EFE01D2F-E9A1-9526-936F-E8E8D7644434}"/>
              </a:ext>
            </a:extLst>
          </p:cNvPr>
          <p:cNvCxnSpPr>
            <a:cxnSpLocks/>
            <a:endCxn id="10" idx="1"/>
          </p:cNvCxnSpPr>
          <p:nvPr/>
        </p:nvCxnSpPr>
        <p:spPr>
          <a:xfrm>
            <a:off x="6987481" y="8405953"/>
            <a:ext cx="7719118" cy="246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1C810F0D-826C-5848-AFFC-3E6613148391}"/>
              </a:ext>
            </a:extLst>
          </p:cNvPr>
          <p:cNvCxnSpPr>
            <a:cxnSpLocks/>
            <a:endCxn id="8" idx="1"/>
          </p:cNvCxnSpPr>
          <p:nvPr/>
        </p:nvCxnSpPr>
        <p:spPr>
          <a:xfrm>
            <a:off x="10058400" y="9231822"/>
            <a:ext cx="5917964"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18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pic>
        <p:nvPicPr>
          <p:cNvPr id="9" name="Picture 8">
            <a:extLst>
              <a:ext uri="{FF2B5EF4-FFF2-40B4-BE49-F238E27FC236}">
                <a16:creationId xmlns:a16="http://schemas.microsoft.com/office/drawing/2014/main" id="{A08ECD13-6D04-7438-5627-FDF19BCDD41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426564" y="2400300"/>
            <a:ext cx="1342336" cy="3332291"/>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EB342354-8FC3-7D24-C700-0F91C45232B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725400" y="5837716"/>
            <a:ext cx="2241111" cy="410638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134C1450-1EAB-B3EB-8245-B4A59A00D142}"/>
              </a:ext>
            </a:extLst>
          </p:cNvPr>
          <p:cNvSpPr txBox="1"/>
          <p:nvPr/>
        </p:nvSpPr>
        <p:spPr>
          <a:xfrm>
            <a:off x="634716" y="3363211"/>
            <a:ext cx="11392705" cy="6186309"/>
          </a:xfrm>
          <a:prstGeom prst="rect">
            <a:avLst/>
          </a:prstGeom>
          <a:noFill/>
        </p:spPr>
        <p:txBody>
          <a:bodyPr wrap="square">
            <a:spAutoFit/>
          </a:bodyPr>
          <a:lstStyle/>
          <a:p>
            <a:r>
              <a:rPr lang="en-GB" spc="194" dirty="0">
                <a:solidFill>
                  <a:srgbClr val="231F20"/>
                </a:solidFill>
                <a:latin typeface="DM Sans"/>
              </a:rPr>
              <a:t>The first block (1) is the main one, it is responsible for calling the subsystems.</a:t>
            </a:r>
          </a:p>
          <a:p>
            <a:endParaRPr lang="en-GB" spc="194" dirty="0">
              <a:solidFill>
                <a:srgbClr val="231F20"/>
              </a:solidFill>
              <a:latin typeface="DM Sans"/>
            </a:endParaRPr>
          </a:p>
          <a:p>
            <a:r>
              <a:rPr lang="en-GB" spc="194" dirty="0">
                <a:solidFill>
                  <a:srgbClr val="231F20"/>
                </a:solidFill>
                <a:latin typeface="DM Sans"/>
              </a:rPr>
              <a:t>The first subsystem (1.1) is about the visibility of the boxes.</a:t>
            </a:r>
          </a:p>
          <a:p>
            <a:r>
              <a:rPr lang="en-GB" spc="194" dirty="0">
                <a:solidFill>
                  <a:srgbClr val="231F20"/>
                </a:solidFill>
                <a:latin typeface="DM Sans"/>
              </a:rPr>
              <a:t>By means of normally-open switches and set-reset memories it is responsible for enabling the visibility of the boxes in the animation section.</a:t>
            </a:r>
          </a:p>
          <a:p>
            <a:r>
              <a:rPr lang="en-GB" spc="194" dirty="0">
                <a:solidFill>
                  <a:srgbClr val="231F20"/>
                </a:solidFill>
                <a:latin typeface="DM Sans"/>
              </a:rPr>
              <a:t>For example, in each cycle only one box can be visible, so the others should be properly programmed to be invisible.</a:t>
            </a:r>
          </a:p>
          <a:p>
            <a:r>
              <a:rPr lang="en-GB" spc="194" dirty="0">
                <a:solidFill>
                  <a:srgbClr val="231F20"/>
                </a:solidFill>
                <a:latin typeface="DM Sans"/>
              </a:rPr>
              <a:t>There are different situations where the boxes are moving simultaneously, so we need to create a smooth trajectory pretending to have only one box.</a:t>
            </a:r>
          </a:p>
          <a:p>
            <a:endParaRPr lang="en-GB" spc="194" dirty="0">
              <a:solidFill>
                <a:srgbClr val="231F20"/>
              </a:solidFill>
              <a:latin typeface="DM Sans"/>
            </a:endParaRPr>
          </a:p>
          <a:p>
            <a:r>
              <a:rPr lang="en-GB" spc="194" dirty="0">
                <a:solidFill>
                  <a:srgbClr val="231F20"/>
                </a:solidFill>
                <a:latin typeface="DM Sans"/>
              </a:rPr>
              <a:t>As the subsystem 1.1 shows we implemented three set-reset memories:</a:t>
            </a:r>
          </a:p>
          <a:p>
            <a:pPr marL="285750" indent="-285750">
              <a:buFont typeface="Arial" panose="020B0604020202020204" pitchFamily="34" charset="0"/>
              <a:buChar char="•"/>
            </a:pPr>
            <a:r>
              <a:rPr lang="en-GB" spc="194" dirty="0">
                <a:solidFill>
                  <a:srgbClr val="231F20"/>
                </a:solidFill>
                <a:latin typeface="DM Sans"/>
              </a:rPr>
              <a:t>Visibility1 -&gt; can be set only if conveyor 2 is not active.</a:t>
            </a:r>
          </a:p>
          <a:p>
            <a:pPr marL="285750" indent="-285750">
              <a:buFont typeface="Arial" panose="020B0604020202020204" pitchFamily="34" charset="0"/>
              <a:buChar char="•"/>
            </a:pPr>
            <a:r>
              <a:rPr lang="en-GB" spc="194" dirty="0">
                <a:solidFill>
                  <a:srgbClr val="231F20"/>
                </a:solidFill>
                <a:latin typeface="DM Sans"/>
              </a:rPr>
              <a:t>Visibility2 -&gt; can be set only if conveyor 1 is not active.</a:t>
            </a:r>
          </a:p>
          <a:p>
            <a:pPr marL="285750" indent="-285750">
              <a:buFont typeface="Arial" panose="020B0604020202020204" pitchFamily="34" charset="0"/>
              <a:buChar char="•"/>
            </a:pPr>
            <a:r>
              <a:rPr lang="en-GB" spc="194" dirty="0">
                <a:solidFill>
                  <a:srgbClr val="231F20"/>
                </a:solidFill>
                <a:latin typeface="DM Sans"/>
              </a:rPr>
              <a:t>Visibility3 -&gt; is after either visibility1 or visibility2 but not at the same time.</a:t>
            </a:r>
          </a:p>
          <a:p>
            <a:pPr marL="285750" indent="-285750">
              <a:buFont typeface="Arial" panose="020B0604020202020204" pitchFamily="34" charset="0"/>
              <a:buChar char="•"/>
            </a:pPr>
            <a:r>
              <a:rPr lang="en-GB" spc="194" dirty="0">
                <a:solidFill>
                  <a:srgbClr val="231F20"/>
                </a:solidFill>
                <a:latin typeface="DM Sans"/>
              </a:rPr>
              <a:t>Visibility4 -&gt; is the last one for the most bottom conveyor and it is after visibility3.</a:t>
            </a:r>
          </a:p>
          <a:p>
            <a:endParaRPr lang="en-GB" spc="194" dirty="0">
              <a:solidFill>
                <a:srgbClr val="231F20"/>
              </a:solidFill>
              <a:latin typeface="DM Sans"/>
            </a:endParaRPr>
          </a:p>
          <a:p>
            <a:r>
              <a:rPr lang="en-GB" spc="194" dirty="0">
                <a:solidFill>
                  <a:srgbClr val="231F20"/>
                </a:solidFill>
                <a:latin typeface="DM Sans"/>
              </a:rPr>
              <a:t>Each of them are reset after the fully extension of the associated piston.</a:t>
            </a:r>
          </a:p>
          <a:p>
            <a:endParaRPr lang="en-GB" spc="194" dirty="0">
              <a:solidFill>
                <a:srgbClr val="231F20"/>
              </a:solidFill>
              <a:latin typeface="DM Sans"/>
            </a:endParaRPr>
          </a:p>
          <a:p>
            <a:r>
              <a:rPr lang="en-GB" spc="194" dirty="0">
                <a:solidFill>
                  <a:srgbClr val="231F20"/>
                </a:solidFill>
                <a:latin typeface="DM Sans"/>
              </a:rPr>
              <a:t>The second subsystem (1.2) is about the start and stop of the three conveyors by means of three set-reset memories.</a:t>
            </a:r>
          </a:p>
          <a:p>
            <a:r>
              <a:rPr lang="en-GB" spc="194" dirty="0">
                <a:solidFill>
                  <a:srgbClr val="231F20"/>
                </a:solidFill>
                <a:latin typeface="DM Sans"/>
              </a:rPr>
              <a:t>The start of conveyor 1 (conveyor 2) is related to both a push-button S1 (S2) and the not coexistence of the opposite conveyor 2 (conveyor 1).</a:t>
            </a:r>
          </a:p>
        </p:txBody>
      </p:sp>
      <p:pic>
        <p:nvPicPr>
          <p:cNvPr id="2" name="Picture 1">
            <a:extLst>
              <a:ext uri="{FF2B5EF4-FFF2-40B4-BE49-F238E27FC236}">
                <a16:creationId xmlns:a16="http://schemas.microsoft.com/office/drawing/2014/main" id="{4BBCE971-0AB3-0DCA-AB15-7A6D85AC9C3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4957048" y="1695175"/>
            <a:ext cx="3142804" cy="8456625"/>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9EC98B9-D7D8-3342-5ACF-9A6F830233AE}"/>
              </a:ext>
            </a:extLst>
          </p:cNvPr>
          <p:cNvSpPr txBox="1"/>
          <p:nvPr/>
        </p:nvSpPr>
        <p:spPr>
          <a:xfrm>
            <a:off x="13423983" y="2354190"/>
            <a:ext cx="372933" cy="369332"/>
          </a:xfrm>
          <a:prstGeom prst="rect">
            <a:avLst/>
          </a:prstGeom>
          <a:noFill/>
        </p:spPr>
        <p:txBody>
          <a:bodyPr wrap="square">
            <a:spAutoFit/>
          </a:bodyPr>
          <a:lstStyle/>
          <a:p>
            <a:r>
              <a:rPr lang="en-GB" b="1" dirty="0">
                <a:solidFill>
                  <a:schemeClr val="accent2"/>
                </a:solidFill>
                <a:latin typeface="DM Sans" pitchFamily="2" charset="0"/>
              </a:rPr>
              <a:t>1</a:t>
            </a:r>
            <a:endParaRPr lang="en-GB" b="1" dirty="0">
              <a:latin typeface="DM Sans" pitchFamily="2" charset="0"/>
            </a:endParaRPr>
          </a:p>
        </p:txBody>
      </p:sp>
      <p:sp>
        <p:nvSpPr>
          <p:cNvPr id="13" name="TextBox 12">
            <a:extLst>
              <a:ext uri="{FF2B5EF4-FFF2-40B4-BE49-F238E27FC236}">
                <a16:creationId xmlns:a16="http://schemas.microsoft.com/office/drawing/2014/main" id="{D646D97B-62F5-C155-20DE-9C80A5FE93B9}"/>
              </a:ext>
            </a:extLst>
          </p:cNvPr>
          <p:cNvSpPr txBox="1"/>
          <p:nvPr/>
        </p:nvSpPr>
        <p:spPr>
          <a:xfrm>
            <a:off x="12649200" y="5676900"/>
            <a:ext cx="538353" cy="369332"/>
          </a:xfrm>
          <a:prstGeom prst="rect">
            <a:avLst/>
          </a:prstGeom>
          <a:noFill/>
        </p:spPr>
        <p:txBody>
          <a:bodyPr wrap="square">
            <a:spAutoFit/>
          </a:bodyPr>
          <a:lstStyle/>
          <a:p>
            <a:r>
              <a:rPr lang="en-GB" b="1" dirty="0">
                <a:solidFill>
                  <a:schemeClr val="accent2"/>
                </a:solidFill>
                <a:latin typeface="DM Sans" pitchFamily="2" charset="0"/>
              </a:rPr>
              <a:t>1.1</a:t>
            </a:r>
            <a:endParaRPr lang="en-GB" b="1" dirty="0">
              <a:latin typeface="DM Sans" pitchFamily="2" charset="0"/>
            </a:endParaRPr>
          </a:p>
        </p:txBody>
      </p:sp>
      <p:sp>
        <p:nvSpPr>
          <p:cNvPr id="15" name="TextBox 14">
            <a:extLst>
              <a:ext uri="{FF2B5EF4-FFF2-40B4-BE49-F238E27FC236}">
                <a16:creationId xmlns:a16="http://schemas.microsoft.com/office/drawing/2014/main" id="{2AE0F8EC-88E9-618F-57F0-4483E2ADDDFA}"/>
              </a:ext>
            </a:extLst>
          </p:cNvPr>
          <p:cNvSpPr txBox="1"/>
          <p:nvPr/>
        </p:nvSpPr>
        <p:spPr>
          <a:xfrm>
            <a:off x="15616047" y="1562100"/>
            <a:ext cx="538353" cy="369332"/>
          </a:xfrm>
          <a:prstGeom prst="rect">
            <a:avLst/>
          </a:prstGeom>
          <a:noFill/>
        </p:spPr>
        <p:txBody>
          <a:bodyPr wrap="square">
            <a:spAutoFit/>
          </a:bodyPr>
          <a:lstStyle/>
          <a:p>
            <a:r>
              <a:rPr lang="en-GB" b="1" dirty="0">
                <a:solidFill>
                  <a:schemeClr val="accent2"/>
                </a:solidFill>
                <a:latin typeface="DM Sans" pitchFamily="2" charset="0"/>
              </a:rPr>
              <a:t>1.2</a:t>
            </a:r>
            <a:endParaRPr lang="en-GB" b="1" dirty="0">
              <a:latin typeface="DM Sans" pitchFamily="2" charset="0"/>
            </a:endParaRPr>
          </a:p>
        </p:txBody>
      </p:sp>
    </p:spTree>
    <p:extLst>
      <p:ext uri="{BB962C8B-B14F-4D97-AF65-F5344CB8AC3E}">
        <p14:creationId xmlns:p14="http://schemas.microsoft.com/office/powerpoint/2010/main" val="2931616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pic>
        <p:nvPicPr>
          <p:cNvPr id="9" name="Picture 8" descr="A diagram of a diagram&#10;&#10;Description automatically generated">
            <a:extLst>
              <a:ext uri="{FF2B5EF4-FFF2-40B4-BE49-F238E27FC236}">
                <a16:creationId xmlns:a16="http://schemas.microsoft.com/office/drawing/2014/main" id="{5291E068-C582-38DA-547F-DA78E1A263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867516" y="4620899"/>
            <a:ext cx="2458084" cy="5277491"/>
          </a:xfrm>
          <a:prstGeom prst="rect">
            <a:avLst/>
          </a:prstGeom>
          <a:ln>
            <a:noFill/>
          </a:ln>
          <a:effectLst>
            <a:outerShdw blurRad="292100" dist="139700" dir="2700000" algn="tl" rotWithShape="0">
              <a:srgbClr val="333333">
                <a:alpha val="65000"/>
              </a:srgbClr>
            </a:outerShdw>
          </a:effectLst>
        </p:spPr>
      </p:pic>
      <p:pic>
        <p:nvPicPr>
          <p:cNvPr id="11" name="Picture 10" descr="A diagram of a diagram&#10;&#10;Description automatically generated">
            <a:extLst>
              <a:ext uri="{FF2B5EF4-FFF2-40B4-BE49-F238E27FC236}">
                <a16:creationId xmlns:a16="http://schemas.microsoft.com/office/drawing/2014/main" id="{4D903B8E-A109-C235-C907-F331EE843C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418638" y="2318394"/>
            <a:ext cx="3564562" cy="5650210"/>
          </a:xfrm>
          <a:prstGeom prst="rect">
            <a:avLst/>
          </a:prstGeom>
          <a:ln>
            <a:noFill/>
          </a:ln>
          <a:effectLst>
            <a:outerShdw blurRad="292100" dist="139700" dir="2700000" algn="tl" rotWithShape="0">
              <a:srgbClr val="333333">
                <a:alpha val="65000"/>
              </a:srgbClr>
            </a:outerShdw>
          </a:effectLst>
        </p:spPr>
      </p:pic>
      <p:pic>
        <p:nvPicPr>
          <p:cNvPr id="8" name="Picture 7" descr="A diagram of a machine&#10;&#10;Description automatically generated">
            <a:extLst>
              <a:ext uri="{FF2B5EF4-FFF2-40B4-BE49-F238E27FC236}">
                <a16:creationId xmlns:a16="http://schemas.microsoft.com/office/drawing/2014/main" id="{8BFD7286-0C0C-A1C3-84FE-821F3E5FA59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067800" y="2933700"/>
            <a:ext cx="2743200" cy="3007895"/>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BC7D17C9-8E5C-4FCC-88A5-D4976B69C5B3}"/>
              </a:ext>
            </a:extLst>
          </p:cNvPr>
          <p:cNvSpPr txBox="1"/>
          <p:nvPr/>
        </p:nvSpPr>
        <p:spPr>
          <a:xfrm>
            <a:off x="744309" y="3546693"/>
            <a:ext cx="8458450" cy="6463308"/>
          </a:xfrm>
          <a:prstGeom prst="rect">
            <a:avLst/>
          </a:prstGeom>
          <a:noFill/>
        </p:spPr>
        <p:txBody>
          <a:bodyPr wrap="square">
            <a:spAutoFit/>
          </a:bodyPr>
          <a:lstStyle/>
          <a:p>
            <a:r>
              <a:rPr lang="en-GB" spc="194" dirty="0">
                <a:solidFill>
                  <a:srgbClr val="231F20"/>
                </a:solidFill>
                <a:latin typeface="DM Sans"/>
              </a:rPr>
              <a:t>Here we have </a:t>
            </a:r>
            <a:r>
              <a:rPr lang="en-GB" b="1" spc="194" dirty="0">
                <a:solidFill>
                  <a:srgbClr val="231F20"/>
                </a:solidFill>
                <a:latin typeface="DM Sans"/>
              </a:rPr>
              <a:t>the Step-Transition method </a:t>
            </a:r>
            <a:r>
              <a:rPr lang="en-GB" spc="194" dirty="0">
                <a:solidFill>
                  <a:srgbClr val="231F20"/>
                </a:solidFill>
                <a:latin typeface="DM Sans"/>
              </a:rPr>
              <a:t>to compute the routine of the conveyors and the boxes.</a:t>
            </a:r>
          </a:p>
          <a:p>
            <a:endParaRPr lang="en-GB" spc="194" dirty="0">
              <a:solidFill>
                <a:srgbClr val="231F20"/>
              </a:solidFill>
              <a:latin typeface="DM Sans"/>
            </a:endParaRPr>
          </a:p>
          <a:p>
            <a:r>
              <a:rPr lang="en-GB" spc="194" dirty="0">
                <a:solidFill>
                  <a:srgbClr val="231F20"/>
                </a:solidFill>
                <a:latin typeface="DM Sans"/>
              </a:rPr>
              <a:t>First of all, we have the </a:t>
            </a:r>
            <a:r>
              <a:rPr lang="en-GB" b="1" spc="194" dirty="0">
                <a:solidFill>
                  <a:srgbClr val="231F20"/>
                </a:solidFill>
                <a:latin typeface="DM Sans"/>
              </a:rPr>
              <a:t>RUN</a:t>
            </a:r>
            <a:r>
              <a:rPr lang="en-GB" spc="194" dirty="0">
                <a:solidFill>
                  <a:srgbClr val="231F20"/>
                </a:solidFill>
                <a:latin typeface="DM Sans"/>
              </a:rPr>
              <a:t> memory, implemented in the </a:t>
            </a:r>
            <a:r>
              <a:rPr lang="en-GB" u="sng" spc="194" dirty="0">
                <a:solidFill>
                  <a:srgbClr val="231F20"/>
                </a:solidFill>
                <a:latin typeface="DM Sans"/>
              </a:rPr>
              <a:t>subsystem 1.3</a:t>
            </a:r>
            <a:r>
              <a:rPr lang="en-GB" spc="194" dirty="0">
                <a:solidFill>
                  <a:srgbClr val="231F20"/>
                </a:solidFill>
                <a:latin typeface="DM Sans"/>
              </a:rPr>
              <a:t>, that allows to start the loop composed by:</a:t>
            </a:r>
          </a:p>
          <a:p>
            <a:pPr marL="285750" indent="-285750">
              <a:buFont typeface="Arial" panose="020B0604020202020204" pitchFamily="34" charset="0"/>
              <a:buChar char="•"/>
            </a:pPr>
            <a:r>
              <a:rPr lang="en-GB" spc="194" dirty="0">
                <a:solidFill>
                  <a:srgbClr val="231F20"/>
                </a:solidFill>
                <a:latin typeface="DM Sans"/>
              </a:rPr>
              <a:t>Step1</a:t>
            </a:r>
          </a:p>
          <a:p>
            <a:pPr marL="285750" indent="-285750">
              <a:buFont typeface="Arial" panose="020B0604020202020204" pitchFamily="34" charset="0"/>
              <a:buChar char="•"/>
            </a:pPr>
            <a:r>
              <a:rPr lang="en-GB" spc="194" dirty="0">
                <a:solidFill>
                  <a:srgbClr val="231F20"/>
                </a:solidFill>
                <a:latin typeface="DM Sans"/>
              </a:rPr>
              <a:t>Step2</a:t>
            </a:r>
            <a:endParaRPr lang="en-GB" dirty="0"/>
          </a:p>
          <a:p>
            <a:pPr marL="285750" indent="-285750">
              <a:buFont typeface="Arial" panose="020B0604020202020204" pitchFamily="34" charset="0"/>
              <a:buChar char="•"/>
            </a:pPr>
            <a:r>
              <a:rPr lang="en-GB" spc="194" dirty="0">
                <a:solidFill>
                  <a:srgbClr val="231F20"/>
                </a:solidFill>
                <a:latin typeface="DM Sans"/>
              </a:rPr>
              <a:t>Step3</a:t>
            </a:r>
          </a:p>
          <a:p>
            <a:pPr marL="285750" indent="-285750">
              <a:buFont typeface="Arial" panose="020B0604020202020204" pitchFamily="34" charset="0"/>
              <a:buChar char="•"/>
            </a:pPr>
            <a:r>
              <a:rPr lang="en-GB" spc="194" dirty="0">
                <a:solidFill>
                  <a:srgbClr val="231F20"/>
                </a:solidFill>
                <a:latin typeface="DM Sans"/>
              </a:rPr>
              <a:t>Step4</a:t>
            </a:r>
          </a:p>
          <a:p>
            <a:endParaRPr lang="en-GB" spc="194" dirty="0">
              <a:solidFill>
                <a:srgbClr val="231F20"/>
              </a:solidFill>
              <a:latin typeface="DM Sans"/>
            </a:endParaRPr>
          </a:p>
          <a:p>
            <a:r>
              <a:rPr lang="en-GB" b="1" spc="194" dirty="0">
                <a:solidFill>
                  <a:srgbClr val="231F20"/>
                </a:solidFill>
                <a:latin typeface="DM Sans"/>
              </a:rPr>
              <a:t>Run</a:t>
            </a:r>
            <a:r>
              <a:rPr lang="en-GB" spc="194" dirty="0">
                <a:solidFill>
                  <a:srgbClr val="231F20"/>
                </a:solidFill>
                <a:latin typeface="DM Sans"/>
              </a:rPr>
              <a:t> is set only if both the push-button is pressed and the conveyor associated to that side is already turned on.</a:t>
            </a:r>
          </a:p>
          <a:p>
            <a:endParaRPr lang="en-GB" spc="194" dirty="0">
              <a:solidFill>
                <a:srgbClr val="231F20"/>
              </a:solidFill>
              <a:latin typeface="DM Sans"/>
            </a:endParaRPr>
          </a:p>
          <a:p>
            <a:r>
              <a:rPr lang="en-GB" spc="194" dirty="0">
                <a:solidFill>
                  <a:srgbClr val="231F20"/>
                </a:solidFill>
                <a:latin typeface="DM Sans"/>
              </a:rPr>
              <a:t>After that we associated the steps to the variable of the PLC output that will move the respective valve and consequently the piston (</a:t>
            </a:r>
            <a:r>
              <a:rPr lang="en-GB" u="sng" spc="194" dirty="0">
                <a:solidFill>
                  <a:srgbClr val="231F20"/>
                </a:solidFill>
                <a:latin typeface="DM Sans"/>
              </a:rPr>
              <a:t>subsystem 1.4</a:t>
            </a:r>
            <a:r>
              <a:rPr lang="en-GB" spc="194" dirty="0">
                <a:solidFill>
                  <a:srgbClr val="231F20"/>
                </a:solidFill>
                <a:latin typeface="DM Sans"/>
              </a:rPr>
              <a:t>).</a:t>
            </a:r>
          </a:p>
          <a:p>
            <a:r>
              <a:rPr lang="en-GB" spc="194" dirty="0">
                <a:solidFill>
                  <a:srgbClr val="231F20"/>
                </a:solidFill>
                <a:latin typeface="DM Sans"/>
              </a:rPr>
              <a:t>  </a:t>
            </a:r>
          </a:p>
          <a:p>
            <a:endParaRPr lang="en-GB" spc="194" dirty="0">
              <a:solidFill>
                <a:srgbClr val="231F20"/>
              </a:solidFill>
              <a:latin typeface="DM Sans"/>
            </a:endParaRPr>
          </a:p>
          <a:p>
            <a:r>
              <a:rPr lang="en-GB" u="sng" spc="194" dirty="0">
                <a:solidFill>
                  <a:srgbClr val="231F20"/>
                </a:solidFill>
                <a:latin typeface="DM Sans"/>
              </a:rPr>
              <a:t>Subsystem 1.5:</a:t>
            </a:r>
          </a:p>
          <a:p>
            <a:r>
              <a:rPr lang="en-GB" spc="194" dirty="0">
                <a:solidFill>
                  <a:srgbClr val="231F20"/>
                </a:solidFill>
                <a:latin typeface="DM Sans"/>
              </a:rPr>
              <a:t>Step1: 	A+ 	-&gt; outstroke of piston A</a:t>
            </a:r>
          </a:p>
          <a:p>
            <a:r>
              <a:rPr lang="en-GB" spc="194" dirty="0">
                <a:solidFill>
                  <a:srgbClr val="231F20"/>
                </a:solidFill>
                <a:latin typeface="DM Sans"/>
              </a:rPr>
              <a:t>Step2: 	A-/B+ 	-&gt; instroke of piston A and outstroke of piston B</a:t>
            </a:r>
            <a:endParaRPr lang="en-GB" dirty="0"/>
          </a:p>
          <a:p>
            <a:r>
              <a:rPr lang="en-GB" spc="194" dirty="0">
                <a:solidFill>
                  <a:srgbClr val="231F20"/>
                </a:solidFill>
                <a:latin typeface="DM Sans"/>
              </a:rPr>
              <a:t>Step3: 	B-/C+ 	-&gt; instroke of piston B and outstroke of piston C</a:t>
            </a:r>
          </a:p>
          <a:p>
            <a:r>
              <a:rPr lang="en-GB" spc="194" dirty="0">
                <a:solidFill>
                  <a:srgbClr val="231F20"/>
                </a:solidFill>
                <a:latin typeface="DM Sans"/>
              </a:rPr>
              <a:t>Step4: 	C- 	-&gt; instroke of piston C</a:t>
            </a:r>
          </a:p>
        </p:txBody>
      </p:sp>
      <p:sp>
        <p:nvSpPr>
          <p:cNvPr id="2" name="TextBox 1">
            <a:extLst>
              <a:ext uri="{FF2B5EF4-FFF2-40B4-BE49-F238E27FC236}">
                <a16:creationId xmlns:a16="http://schemas.microsoft.com/office/drawing/2014/main" id="{62870013-A8C5-5E82-35EC-1DC3953E9BCA}"/>
              </a:ext>
            </a:extLst>
          </p:cNvPr>
          <p:cNvSpPr txBox="1"/>
          <p:nvPr/>
        </p:nvSpPr>
        <p:spPr>
          <a:xfrm>
            <a:off x="9677400" y="2841818"/>
            <a:ext cx="538353" cy="369332"/>
          </a:xfrm>
          <a:prstGeom prst="rect">
            <a:avLst/>
          </a:prstGeom>
          <a:noFill/>
        </p:spPr>
        <p:txBody>
          <a:bodyPr wrap="square">
            <a:spAutoFit/>
          </a:bodyPr>
          <a:lstStyle/>
          <a:p>
            <a:r>
              <a:rPr lang="en-GB" b="1" dirty="0">
                <a:solidFill>
                  <a:schemeClr val="accent2"/>
                </a:solidFill>
                <a:latin typeface="DM Sans" pitchFamily="2" charset="0"/>
              </a:rPr>
              <a:t>1.3</a:t>
            </a:r>
            <a:endParaRPr lang="en-GB" b="1" dirty="0">
              <a:latin typeface="DM Sans" pitchFamily="2" charset="0"/>
            </a:endParaRPr>
          </a:p>
        </p:txBody>
      </p:sp>
      <p:sp>
        <p:nvSpPr>
          <p:cNvPr id="10" name="TextBox 9">
            <a:extLst>
              <a:ext uri="{FF2B5EF4-FFF2-40B4-BE49-F238E27FC236}">
                <a16:creationId xmlns:a16="http://schemas.microsoft.com/office/drawing/2014/main" id="{9562E191-C329-03CE-C43F-5B2C5CA64197}"/>
              </a:ext>
            </a:extLst>
          </p:cNvPr>
          <p:cNvSpPr txBox="1"/>
          <p:nvPr/>
        </p:nvSpPr>
        <p:spPr>
          <a:xfrm>
            <a:off x="12778616" y="4446250"/>
            <a:ext cx="538353" cy="369332"/>
          </a:xfrm>
          <a:prstGeom prst="rect">
            <a:avLst/>
          </a:prstGeom>
          <a:noFill/>
        </p:spPr>
        <p:txBody>
          <a:bodyPr wrap="square">
            <a:spAutoFit/>
          </a:bodyPr>
          <a:lstStyle/>
          <a:p>
            <a:r>
              <a:rPr lang="en-GB" b="1" dirty="0">
                <a:solidFill>
                  <a:schemeClr val="accent2"/>
                </a:solidFill>
                <a:latin typeface="DM Sans" pitchFamily="2" charset="0"/>
              </a:rPr>
              <a:t>1.4</a:t>
            </a:r>
            <a:endParaRPr lang="en-GB" b="1" dirty="0">
              <a:latin typeface="DM Sans" pitchFamily="2" charset="0"/>
            </a:endParaRPr>
          </a:p>
        </p:txBody>
      </p:sp>
      <p:sp>
        <p:nvSpPr>
          <p:cNvPr id="14" name="TextBox 13">
            <a:extLst>
              <a:ext uri="{FF2B5EF4-FFF2-40B4-BE49-F238E27FC236}">
                <a16:creationId xmlns:a16="http://schemas.microsoft.com/office/drawing/2014/main" id="{64469D7F-4385-F444-BCAD-B4FD898F1FE4}"/>
              </a:ext>
            </a:extLst>
          </p:cNvPr>
          <p:cNvSpPr txBox="1"/>
          <p:nvPr/>
        </p:nvSpPr>
        <p:spPr>
          <a:xfrm>
            <a:off x="14480205" y="2251727"/>
            <a:ext cx="538353" cy="369332"/>
          </a:xfrm>
          <a:prstGeom prst="rect">
            <a:avLst/>
          </a:prstGeom>
          <a:noFill/>
        </p:spPr>
        <p:txBody>
          <a:bodyPr wrap="square">
            <a:spAutoFit/>
          </a:bodyPr>
          <a:lstStyle/>
          <a:p>
            <a:r>
              <a:rPr lang="en-GB" b="1" dirty="0">
                <a:solidFill>
                  <a:schemeClr val="accent2"/>
                </a:solidFill>
                <a:latin typeface="DM Sans" pitchFamily="2" charset="0"/>
              </a:rPr>
              <a:t>1.5</a:t>
            </a:r>
            <a:endParaRPr lang="en-GB" b="1" dirty="0">
              <a:latin typeface="DM Sans" pitchFamily="2" charset="0"/>
            </a:endParaRPr>
          </a:p>
        </p:txBody>
      </p:sp>
    </p:spTree>
    <p:extLst>
      <p:ext uri="{BB962C8B-B14F-4D97-AF65-F5344CB8AC3E}">
        <p14:creationId xmlns:p14="http://schemas.microsoft.com/office/powerpoint/2010/main" val="1769261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pic>
        <p:nvPicPr>
          <p:cNvPr id="10" name="Picture 9" descr="A diagram of a diagram&#10;&#10;Description automatically generated">
            <a:extLst>
              <a:ext uri="{FF2B5EF4-FFF2-40B4-BE49-F238E27FC236}">
                <a16:creationId xmlns:a16="http://schemas.microsoft.com/office/drawing/2014/main" id="{EB7C1F2E-F509-AFE0-566E-7A19FAFB57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1690" y="6195193"/>
            <a:ext cx="3067723" cy="3427875"/>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259E075D-CF78-8BE2-D39C-272F3F23B1D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5097515" y="2705100"/>
            <a:ext cx="2580885" cy="6944619"/>
          </a:xfrm>
          <a:prstGeom prst="rect">
            <a:avLst/>
          </a:prstGeom>
          <a:ln>
            <a:noFill/>
          </a:ln>
          <a:effectLst>
            <a:outerShdw blurRad="292100" dist="139700" dir="2700000" algn="tl" rotWithShape="0">
              <a:srgbClr val="333333">
                <a:alpha val="65000"/>
              </a:srgbClr>
            </a:outerShdw>
          </a:effectLst>
        </p:spPr>
      </p:pic>
      <p:sp>
        <p:nvSpPr>
          <p:cNvPr id="9" name="TextBox 8">
            <a:extLst>
              <a:ext uri="{FF2B5EF4-FFF2-40B4-BE49-F238E27FC236}">
                <a16:creationId xmlns:a16="http://schemas.microsoft.com/office/drawing/2014/main" id="{1AC2F64E-A852-958A-7E4C-06C1C2531EF8}"/>
              </a:ext>
            </a:extLst>
          </p:cNvPr>
          <p:cNvSpPr txBox="1"/>
          <p:nvPr/>
        </p:nvSpPr>
        <p:spPr>
          <a:xfrm>
            <a:off x="725354" y="3716676"/>
            <a:ext cx="13371646" cy="1754326"/>
          </a:xfrm>
          <a:prstGeom prst="rect">
            <a:avLst/>
          </a:prstGeom>
          <a:noFill/>
        </p:spPr>
        <p:txBody>
          <a:bodyPr wrap="square">
            <a:spAutoFit/>
          </a:bodyPr>
          <a:lstStyle/>
          <a:p>
            <a:r>
              <a:rPr lang="en-GB" spc="194" dirty="0">
                <a:solidFill>
                  <a:srgbClr val="231F20"/>
                </a:solidFill>
                <a:latin typeface="DM Sans"/>
              </a:rPr>
              <a:t>The stop and emergency phases are handled by the last two </a:t>
            </a:r>
            <a:r>
              <a:rPr lang="en-GB" u="sng" spc="194" dirty="0">
                <a:solidFill>
                  <a:srgbClr val="231F20"/>
                </a:solidFill>
                <a:latin typeface="DM Sans"/>
              </a:rPr>
              <a:t>subroutines 1.6 and 1.7</a:t>
            </a:r>
            <a:r>
              <a:rPr lang="en-GB" spc="194" dirty="0">
                <a:solidFill>
                  <a:srgbClr val="231F20"/>
                </a:solidFill>
                <a:latin typeface="DM Sans"/>
              </a:rPr>
              <a:t>.</a:t>
            </a:r>
          </a:p>
          <a:p>
            <a:endParaRPr lang="en-GB" spc="194" dirty="0">
              <a:solidFill>
                <a:srgbClr val="231F20"/>
              </a:solidFill>
              <a:latin typeface="DM Sans"/>
            </a:endParaRPr>
          </a:p>
          <a:p>
            <a:r>
              <a:rPr lang="en-GB" spc="194" dirty="0">
                <a:solidFill>
                  <a:srgbClr val="231F20"/>
                </a:solidFill>
                <a:latin typeface="DM Sans"/>
              </a:rPr>
              <a:t>The stop of conveyor 1 (conveyor 2) is related to the push-button S3 (S4) only if the opposite conveyor 2 (conveyor 1) is turned off (</a:t>
            </a:r>
            <a:r>
              <a:rPr lang="en-GB" u="sng" spc="194" dirty="0">
                <a:solidFill>
                  <a:srgbClr val="231F20"/>
                </a:solidFill>
                <a:latin typeface="DM Sans"/>
              </a:rPr>
              <a:t>subsystem 1.6</a:t>
            </a:r>
            <a:r>
              <a:rPr lang="en-GB" spc="194" dirty="0">
                <a:solidFill>
                  <a:srgbClr val="231F20"/>
                </a:solidFill>
                <a:latin typeface="DM Sans"/>
              </a:rPr>
              <a:t>).</a:t>
            </a:r>
          </a:p>
          <a:p>
            <a:r>
              <a:rPr lang="en-GB" spc="194" dirty="0">
                <a:solidFill>
                  <a:srgbClr val="231F20"/>
                </a:solidFill>
                <a:latin typeface="DM Sans"/>
              </a:rPr>
              <a:t>After that, a memory is set and take the signal to the last subroutine, where it starts a timer with a predefined time to reset the memory associated to the start of the conveyor (</a:t>
            </a:r>
            <a:r>
              <a:rPr lang="en-GB" u="sng" spc="194" dirty="0">
                <a:solidFill>
                  <a:srgbClr val="231F20"/>
                </a:solidFill>
                <a:latin typeface="DM Sans"/>
              </a:rPr>
              <a:t>subsystem 1.7</a:t>
            </a:r>
            <a:r>
              <a:rPr lang="en-GB" spc="194" dirty="0">
                <a:solidFill>
                  <a:srgbClr val="231F20"/>
                </a:solidFill>
                <a:latin typeface="DM Sans"/>
              </a:rPr>
              <a:t>).</a:t>
            </a:r>
          </a:p>
        </p:txBody>
      </p:sp>
      <p:sp>
        <p:nvSpPr>
          <p:cNvPr id="11" name="TextBox 10">
            <a:extLst>
              <a:ext uri="{FF2B5EF4-FFF2-40B4-BE49-F238E27FC236}">
                <a16:creationId xmlns:a16="http://schemas.microsoft.com/office/drawing/2014/main" id="{1F38739B-EE74-9984-6D88-4BA4FC688A0B}"/>
              </a:ext>
            </a:extLst>
          </p:cNvPr>
          <p:cNvSpPr txBox="1"/>
          <p:nvPr/>
        </p:nvSpPr>
        <p:spPr>
          <a:xfrm>
            <a:off x="725354" y="6101578"/>
            <a:ext cx="10171246" cy="3416320"/>
          </a:xfrm>
          <a:prstGeom prst="rect">
            <a:avLst/>
          </a:prstGeom>
          <a:noFill/>
        </p:spPr>
        <p:txBody>
          <a:bodyPr wrap="square">
            <a:spAutoFit/>
          </a:bodyPr>
          <a:lstStyle/>
          <a:p>
            <a:r>
              <a:rPr lang="en-GB" spc="194" dirty="0">
                <a:solidFill>
                  <a:srgbClr val="231F20"/>
                </a:solidFill>
                <a:latin typeface="DM Sans"/>
              </a:rPr>
              <a:t>The </a:t>
            </a:r>
            <a:r>
              <a:rPr lang="en-GB" b="1" spc="194" dirty="0">
                <a:solidFill>
                  <a:srgbClr val="231F20"/>
                </a:solidFill>
                <a:latin typeface="DM Sans"/>
              </a:rPr>
              <a:t>emergency</a:t>
            </a:r>
            <a:r>
              <a:rPr lang="en-GB" spc="194" dirty="0">
                <a:solidFill>
                  <a:srgbClr val="231F20"/>
                </a:solidFill>
                <a:latin typeface="DM Sans"/>
              </a:rPr>
              <a:t> is handled in every scenario but in different ways:</a:t>
            </a:r>
          </a:p>
          <a:p>
            <a:endParaRPr lang="en-GB" spc="194" dirty="0">
              <a:solidFill>
                <a:srgbClr val="231F20"/>
              </a:solidFill>
              <a:latin typeface="DM Sans"/>
            </a:endParaRPr>
          </a:p>
          <a:p>
            <a:pPr marL="285750" indent="-285750">
              <a:buFont typeface="Arial" panose="020B0604020202020204" pitchFamily="34" charset="0"/>
              <a:buChar char="•"/>
            </a:pPr>
            <a:r>
              <a:rPr lang="en-GB" spc="194" dirty="0">
                <a:solidFill>
                  <a:srgbClr val="231F20"/>
                </a:solidFill>
                <a:latin typeface="DM Sans"/>
              </a:rPr>
              <a:t>In the </a:t>
            </a:r>
            <a:r>
              <a:rPr lang="en-GB" u="sng" spc="194" dirty="0">
                <a:solidFill>
                  <a:srgbClr val="231F20"/>
                </a:solidFill>
                <a:latin typeface="DM Sans"/>
              </a:rPr>
              <a:t>set memory side</a:t>
            </a:r>
            <a:r>
              <a:rPr lang="en-GB" spc="194" dirty="0">
                <a:solidFill>
                  <a:srgbClr val="231F20"/>
                </a:solidFill>
                <a:latin typeface="DM Sans"/>
              </a:rPr>
              <a:t>:</a:t>
            </a:r>
          </a:p>
          <a:p>
            <a:pPr lvl="1"/>
            <a:r>
              <a:rPr lang="en-GB" spc="194" dirty="0">
                <a:solidFill>
                  <a:srgbClr val="231F20"/>
                </a:solidFill>
                <a:latin typeface="DM Sans"/>
              </a:rPr>
              <a:t>putting a </a:t>
            </a:r>
            <a:r>
              <a:rPr lang="en-GB" b="1" spc="194" dirty="0">
                <a:solidFill>
                  <a:srgbClr val="231F20"/>
                </a:solidFill>
                <a:latin typeface="DM Sans"/>
              </a:rPr>
              <a:t>normally-closed contact </a:t>
            </a:r>
            <a:r>
              <a:rPr lang="en-GB" spc="194" dirty="0">
                <a:solidFill>
                  <a:srgbClr val="231F20"/>
                </a:solidFill>
                <a:latin typeface="DM Sans"/>
              </a:rPr>
              <a:t>before every action, so whenever the emergency selector is activated the normally-closed opens the circuit preventing the signal pass, for example activating memory.</a:t>
            </a:r>
          </a:p>
          <a:p>
            <a:pPr marL="285750" indent="-285750">
              <a:buFont typeface="Arial" panose="020B0604020202020204" pitchFamily="34" charset="0"/>
              <a:buChar char="•"/>
            </a:pPr>
            <a:endParaRPr lang="en-GB" spc="194" dirty="0">
              <a:solidFill>
                <a:srgbClr val="231F20"/>
              </a:solidFill>
              <a:latin typeface="DM Sans"/>
            </a:endParaRPr>
          </a:p>
          <a:p>
            <a:pPr marL="285750" indent="-285750">
              <a:buFont typeface="Arial" panose="020B0604020202020204" pitchFamily="34" charset="0"/>
              <a:buChar char="•"/>
            </a:pPr>
            <a:r>
              <a:rPr lang="en-GB" spc="194" dirty="0">
                <a:solidFill>
                  <a:srgbClr val="231F20"/>
                </a:solidFill>
                <a:latin typeface="DM Sans"/>
              </a:rPr>
              <a:t>In the </a:t>
            </a:r>
            <a:r>
              <a:rPr lang="en-GB" u="sng" spc="194" dirty="0">
                <a:solidFill>
                  <a:srgbClr val="231F20"/>
                </a:solidFill>
                <a:latin typeface="DM Sans"/>
              </a:rPr>
              <a:t>reset memory side</a:t>
            </a:r>
            <a:r>
              <a:rPr lang="en-GB" spc="194" dirty="0">
                <a:solidFill>
                  <a:srgbClr val="231F20"/>
                </a:solidFill>
                <a:latin typeface="DM Sans"/>
              </a:rPr>
              <a:t>:</a:t>
            </a:r>
          </a:p>
          <a:p>
            <a:pPr lvl="1"/>
            <a:r>
              <a:rPr lang="en-GB" spc="194" dirty="0">
                <a:solidFill>
                  <a:srgbClr val="231F20"/>
                </a:solidFill>
                <a:latin typeface="DM Sans"/>
              </a:rPr>
              <a:t>putting a </a:t>
            </a:r>
            <a:r>
              <a:rPr lang="en-GB" b="1" spc="194" dirty="0">
                <a:solidFill>
                  <a:srgbClr val="231F20"/>
                </a:solidFill>
                <a:latin typeface="DM Sans"/>
              </a:rPr>
              <a:t>normally-open contact </a:t>
            </a:r>
            <a:r>
              <a:rPr lang="en-GB" spc="194" dirty="0">
                <a:solidFill>
                  <a:srgbClr val="231F20"/>
                </a:solidFill>
                <a:latin typeface="DM Sans"/>
              </a:rPr>
              <a:t>in parallel with the other conditions the reset the memory, so whenever the emergency selector is activated the normally-open closes the circuit making the signal pass to reset the memory, for example to stop the conveyors</a:t>
            </a:r>
          </a:p>
        </p:txBody>
      </p:sp>
      <p:sp>
        <p:nvSpPr>
          <p:cNvPr id="2" name="TextBox 1">
            <a:extLst>
              <a:ext uri="{FF2B5EF4-FFF2-40B4-BE49-F238E27FC236}">
                <a16:creationId xmlns:a16="http://schemas.microsoft.com/office/drawing/2014/main" id="{81BBFD75-7985-4FB6-7E79-EA69A28CE3DD}"/>
              </a:ext>
            </a:extLst>
          </p:cNvPr>
          <p:cNvSpPr txBox="1"/>
          <p:nvPr/>
        </p:nvSpPr>
        <p:spPr>
          <a:xfrm>
            <a:off x="12189528" y="5992743"/>
            <a:ext cx="538353" cy="369332"/>
          </a:xfrm>
          <a:prstGeom prst="rect">
            <a:avLst/>
          </a:prstGeom>
          <a:noFill/>
        </p:spPr>
        <p:txBody>
          <a:bodyPr wrap="square">
            <a:spAutoFit/>
          </a:bodyPr>
          <a:lstStyle/>
          <a:p>
            <a:r>
              <a:rPr lang="en-GB" b="1" dirty="0">
                <a:solidFill>
                  <a:schemeClr val="accent2"/>
                </a:solidFill>
                <a:latin typeface="DM Sans" pitchFamily="2" charset="0"/>
              </a:rPr>
              <a:t>1.6</a:t>
            </a:r>
            <a:endParaRPr lang="en-GB" b="1" dirty="0">
              <a:latin typeface="DM Sans" pitchFamily="2" charset="0"/>
            </a:endParaRPr>
          </a:p>
        </p:txBody>
      </p:sp>
      <p:sp>
        <p:nvSpPr>
          <p:cNvPr id="8" name="TextBox 7">
            <a:extLst>
              <a:ext uri="{FF2B5EF4-FFF2-40B4-BE49-F238E27FC236}">
                <a16:creationId xmlns:a16="http://schemas.microsoft.com/office/drawing/2014/main" id="{F6710DB0-F344-37E8-0CA4-A3BF8006D382}"/>
              </a:ext>
            </a:extLst>
          </p:cNvPr>
          <p:cNvSpPr txBox="1"/>
          <p:nvPr/>
        </p:nvSpPr>
        <p:spPr>
          <a:xfrm>
            <a:off x="15621000" y="2520434"/>
            <a:ext cx="538353" cy="369332"/>
          </a:xfrm>
          <a:prstGeom prst="rect">
            <a:avLst/>
          </a:prstGeom>
          <a:noFill/>
        </p:spPr>
        <p:txBody>
          <a:bodyPr wrap="square">
            <a:spAutoFit/>
          </a:bodyPr>
          <a:lstStyle/>
          <a:p>
            <a:r>
              <a:rPr lang="en-GB" b="1" dirty="0">
                <a:solidFill>
                  <a:schemeClr val="accent2"/>
                </a:solidFill>
                <a:latin typeface="DM Sans" pitchFamily="2" charset="0"/>
              </a:rPr>
              <a:t>1.7</a:t>
            </a:r>
          </a:p>
        </p:txBody>
      </p:sp>
    </p:spTree>
    <p:extLst>
      <p:ext uri="{BB962C8B-B14F-4D97-AF65-F5344CB8AC3E}">
        <p14:creationId xmlns:p14="http://schemas.microsoft.com/office/powerpoint/2010/main" val="48760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05 Ladder Code</a:t>
            </a:r>
          </a:p>
        </p:txBody>
      </p:sp>
      <p:sp>
        <p:nvSpPr>
          <p:cNvPr id="9" name="TextBox 8">
            <a:extLst>
              <a:ext uri="{FF2B5EF4-FFF2-40B4-BE49-F238E27FC236}">
                <a16:creationId xmlns:a16="http://schemas.microsoft.com/office/drawing/2014/main" id="{1AC2F64E-A852-958A-7E4C-06C1C2531EF8}"/>
              </a:ext>
            </a:extLst>
          </p:cNvPr>
          <p:cNvSpPr txBox="1"/>
          <p:nvPr/>
        </p:nvSpPr>
        <p:spPr>
          <a:xfrm>
            <a:off x="725354" y="3716676"/>
            <a:ext cx="12381046" cy="5355312"/>
          </a:xfrm>
          <a:prstGeom prst="rect">
            <a:avLst/>
          </a:prstGeom>
          <a:noFill/>
        </p:spPr>
        <p:txBody>
          <a:bodyPr wrap="square">
            <a:spAutoFit/>
          </a:bodyPr>
          <a:lstStyle/>
          <a:p>
            <a:r>
              <a:rPr lang="en-GB" spc="194" dirty="0">
                <a:solidFill>
                  <a:srgbClr val="231F20"/>
                </a:solidFill>
                <a:latin typeface="DM Sans"/>
              </a:rPr>
              <a:t>The failure scenarios are handling in the last subsystem (</a:t>
            </a:r>
            <a:r>
              <a:rPr lang="en-GB" u="sng" spc="194" dirty="0">
                <a:solidFill>
                  <a:srgbClr val="231F20"/>
                </a:solidFill>
                <a:latin typeface="DM Sans"/>
              </a:rPr>
              <a:t>subsystem 1.8</a:t>
            </a:r>
            <a:r>
              <a:rPr lang="en-GB" spc="194" dirty="0">
                <a:solidFill>
                  <a:srgbClr val="231F20"/>
                </a:solidFill>
                <a:latin typeface="DM Sans"/>
              </a:rPr>
              <a:t>).</a:t>
            </a:r>
          </a:p>
          <a:p>
            <a:endParaRPr lang="en-GB" spc="194" dirty="0">
              <a:solidFill>
                <a:srgbClr val="231F20"/>
              </a:solidFill>
              <a:latin typeface="DM Sans"/>
            </a:endParaRPr>
          </a:p>
          <a:p>
            <a:r>
              <a:rPr lang="en-GB" spc="194" dirty="0">
                <a:solidFill>
                  <a:srgbClr val="231F20"/>
                </a:solidFill>
                <a:latin typeface="DM Sans"/>
              </a:rPr>
              <a:t>We defined to types of failure:</a:t>
            </a:r>
          </a:p>
          <a:p>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First failure:</a:t>
            </a:r>
          </a:p>
          <a:p>
            <a:pPr lvl="1"/>
            <a:r>
              <a:rPr lang="en-GB" spc="194" dirty="0">
                <a:solidFill>
                  <a:srgbClr val="231F20"/>
                </a:solidFill>
                <a:latin typeface="DM Sans"/>
              </a:rPr>
              <a:t>Generic instantaneously failure of conveyor 1 and conveyor 3.</a:t>
            </a:r>
          </a:p>
          <a:p>
            <a:pPr lvl="1"/>
            <a:r>
              <a:rPr lang="en-GB" spc="194" dirty="0">
                <a:solidFill>
                  <a:srgbClr val="231F20"/>
                </a:solidFill>
                <a:latin typeface="DM Sans"/>
              </a:rPr>
              <a:t>The </a:t>
            </a:r>
            <a:r>
              <a:rPr lang="en-GB" b="1" spc="194" dirty="0">
                <a:solidFill>
                  <a:srgbClr val="231F20"/>
                </a:solidFill>
                <a:latin typeface="DM Sans"/>
              </a:rPr>
              <a:t>sensor B1 </a:t>
            </a:r>
            <a:r>
              <a:rPr lang="en-GB" spc="194" dirty="0">
                <a:solidFill>
                  <a:srgbClr val="231F20"/>
                </a:solidFill>
                <a:latin typeface="DM Sans"/>
              </a:rPr>
              <a:t>detects a generic failure and stops conveyor 1 instantaneously and conveyor 3 after 4 seconds.</a:t>
            </a:r>
          </a:p>
          <a:p>
            <a:pPr lvl="1"/>
            <a:endParaRPr lang="en-GB" spc="194" dirty="0">
              <a:solidFill>
                <a:srgbClr val="231F20"/>
              </a:solidFill>
              <a:latin typeface="DM Sans"/>
            </a:endParaRPr>
          </a:p>
          <a:p>
            <a:pPr marL="285750" indent="-285750">
              <a:buFont typeface="Arial" panose="020B0604020202020204" pitchFamily="34" charset="0"/>
              <a:buChar char="•"/>
            </a:pPr>
            <a:r>
              <a:rPr lang="en-GB" b="1" spc="194" dirty="0">
                <a:solidFill>
                  <a:srgbClr val="231F20"/>
                </a:solidFill>
                <a:latin typeface="DM Sans"/>
              </a:rPr>
              <a:t>Second failure:</a:t>
            </a:r>
          </a:p>
          <a:p>
            <a:pPr lvl="1"/>
            <a:r>
              <a:rPr lang="en-GB" spc="194" dirty="0">
                <a:solidFill>
                  <a:srgbClr val="231F20"/>
                </a:solidFill>
                <a:latin typeface="DM Sans"/>
              </a:rPr>
              <a:t>Failure of conveyor 2 and conveyor 3 are related to the over temperature.</a:t>
            </a:r>
          </a:p>
          <a:p>
            <a:pPr lvl="1"/>
            <a:r>
              <a:rPr lang="en-GB" spc="194" dirty="0">
                <a:solidFill>
                  <a:srgbClr val="231F20"/>
                </a:solidFill>
                <a:latin typeface="DM Sans"/>
              </a:rPr>
              <a:t>The </a:t>
            </a:r>
            <a:r>
              <a:rPr lang="en-GB" b="1" spc="194" dirty="0">
                <a:solidFill>
                  <a:srgbClr val="231F20"/>
                </a:solidFill>
                <a:latin typeface="DM Sans"/>
              </a:rPr>
              <a:t>sensor B2 </a:t>
            </a:r>
            <a:r>
              <a:rPr lang="en-GB" spc="194" dirty="0">
                <a:solidFill>
                  <a:srgbClr val="231F20"/>
                </a:solidFill>
                <a:latin typeface="DM Sans"/>
              </a:rPr>
              <a:t>detects an over temperature failure and stops conveyor 2 when the temperature reaches 80 °C and conveyor 3 after 4 seconds.</a:t>
            </a:r>
          </a:p>
          <a:p>
            <a:endParaRPr lang="en-GB" spc="194" dirty="0">
              <a:solidFill>
                <a:srgbClr val="231F20"/>
              </a:solidFill>
              <a:latin typeface="DM Sans"/>
            </a:endParaRPr>
          </a:p>
          <a:p>
            <a:endParaRPr lang="en-GB" spc="194" dirty="0">
              <a:solidFill>
                <a:srgbClr val="231F20"/>
              </a:solidFill>
              <a:latin typeface="DM Sans"/>
            </a:endParaRPr>
          </a:p>
          <a:p>
            <a:r>
              <a:rPr lang="en-GB" spc="194" dirty="0">
                <a:solidFill>
                  <a:srgbClr val="231F20"/>
                </a:solidFill>
                <a:latin typeface="DM Sans"/>
              </a:rPr>
              <a:t>Everything is clearly visible and understandable from the HMI.</a:t>
            </a:r>
          </a:p>
          <a:p>
            <a:endParaRPr lang="en-GB" spc="194" dirty="0">
              <a:solidFill>
                <a:srgbClr val="231F20"/>
              </a:solidFill>
              <a:latin typeface="DM Sans"/>
            </a:endParaRPr>
          </a:p>
          <a:p>
            <a:r>
              <a:rPr lang="en-GB" spc="194" dirty="0">
                <a:solidFill>
                  <a:srgbClr val="231F20"/>
                </a:solidFill>
                <a:latin typeface="DM Sans"/>
              </a:rPr>
              <a:t>Each failure can be simulated by switching one of the two selectors in the failure section of the HMI.</a:t>
            </a:r>
          </a:p>
        </p:txBody>
      </p:sp>
      <p:pic>
        <p:nvPicPr>
          <p:cNvPr id="2" name="Picture 1">
            <a:extLst>
              <a:ext uri="{FF2B5EF4-FFF2-40B4-BE49-F238E27FC236}">
                <a16:creationId xmlns:a16="http://schemas.microsoft.com/office/drawing/2014/main" id="{A37A2406-1CF3-E051-5614-A222273069B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716000" y="3747751"/>
            <a:ext cx="4053181" cy="4906484"/>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C857BBEC-425C-4D70-0E22-D965F8F24951}"/>
              </a:ext>
            </a:extLst>
          </p:cNvPr>
          <p:cNvSpPr txBox="1"/>
          <p:nvPr/>
        </p:nvSpPr>
        <p:spPr>
          <a:xfrm>
            <a:off x="14630400" y="3502604"/>
            <a:ext cx="538353" cy="369332"/>
          </a:xfrm>
          <a:prstGeom prst="rect">
            <a:avLst/>
          </a:prstGeom>
          <a:noFill/>
        </p:spPr>
        <p:txBody>
          <a:bodyPr wrap="square">
            <a:spAutoFit/>
          </a:bodyPr>
          <a:lstStyle/>
          <a:p>
            <a:r>
              <a:rPr lang="en-GB" b="1" dirty="0">
                <a:solidFill>
                  <a:schemeClr val="accent2"/>
                </a:solidFill>
                <a:latin typeface="DM Sans" pitchFamily="2" charset="0"/>
              </a:rPr>
              <a:t>1.8</a:t>
            </a:r>
            <a:endParaRPr lang="en-GB" b="1" dirty="0">
              <a:latin typeface="DM Sans" pitchFamily="2" charset="0"/>
            </a:endParaRPr>
          </a:p>
        </p:txBody>
      </p:sp>
    </p:spTree>
    <p:extLst>
      <p:ext uri="{BB962C8B-B14F-4D97-AF65-F5344CB8AC3E}">
        <p14:creationId xmlns:p14="http://schemas.microsoft.com/office/powerpoint/2010/main" val="52876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grpSp>
        <p:nvGrpSpPr>
          <p:cNvPr id="3" name="Group 3"/>
          <p:cNvGrpSpPr/>
          <p:nvPr/>
        </p:nvGrpSpPr>
        <p:grpSpPr>
          <a:xfrm>
            <a:off x="5019320" y="2436202"/>
            <a:ext cx="1400485" cy="6966204"/>
            <a:chOff x="0" y="0"/>
            <a:chExt cx="368852" cy="1710138"/>
          </a:xfrm>
        </p:grpSpPr>
        <p:sp>
          <p:nvSpPr>
            <p:cNvPr id="4" name="Freeform 4"/>
            <p:cNvSpPr/>
            <p:nvPr/>
          </p:nvSpPr>
          <p:spPr>
            <a:xfrm>
              <a:off x="0" y="0"/>
              <a:ext cx="368852" cy="1710137"/>
            </a:xfrm>
            <a:custGeom>
              <a:avLst/>
              <a:gdLst/>
              <a:ahLst/>
              <a:cxnLst/>
              <a:rect l="l" t="t" r="r" b="b"/>
              <a:pathLst>
                <a:path w="368852" h="1710137">
                  <a:moveTo>
                    <a:pt x="0" y="0"/>
                  </a:moveTo>
                  <a:lnTo>
                    <a:pt x="368852" y="0"/>
                  </a:lnTo>
                  <a:lnTo>
                    <a:pt x="368852" y="1710137"/>
                  </a:lnTo>
                  <a:lnTo>
                    <a:pt x="0" y="1710137"/>
                  </a:lnTo>
                  <a:close/>
                </a:path>
              </a:pathLst>
            </a:custGeom>
            <a:solidFill>
              <a:srgbClr val="CCCCCC"/>
            </a:solidFill>
          </p:spPr>
          <p:txBody>
            <a:bodyPr/>
            <a:lstStyle/>
            <a:p>
              <a:endParaRPr lang="en-GB" dirty="0"/>
            </a:p>
          </p:txBody>
        </p:sp>
        <p:sp>
          <p:nvSpPr>
            <p:cNvPr id="5" name="TextBox 5"/>
            <p:cNvSpPr txBox="1"/>
            <p:nvPr/>
          </p:nvSpPr>
          <p:spPr>
            <a:xfrm>
              <a:off x="0" y="-19050"/>
              <a:ext cx="368852" cy="1729188"/>
            </a:xfrm>
            <a:prstGeom prst="rect">
              <a:avLst/>
            </a:prstGeom>
          </p:spPr>
          <p:txBody>
            <a:bodyPr lIns="50800" tIns="50800" rIns="50800" bIns="50800" rtlCol="0" anchor="ctr"/>
            <a:lstStyle/>
            <a:p>
              <a:pPr algn="ctr">
                <a:lnSpc>
                  <a:spcPts val="2859"/>
                </a:lnSpc>
              </a:pPr>
              <a:endParaRPr dirty="0"/>
            </a:p>
          </p:txBody>
        </p:sp>
      </p:grpSp>
      <p:sp>
        <p:nvSpPr>
          <p:cNvPr id="6" name="TextBox 6"/>
          <p:cNvSpPr txBox="1"/>
          <p:nvPr/>
        </p:nvSpPr>
        <p:spPr>
          <a:xfrm>
            <a:off x="762000" y="394603"/>
            <a:ext cx="7416941" cy="1683727"/>
          </a:xfrm>
          <a:prstGeom prst="rect">
            <a:avLst/>
          </a:prstGeom>
        </p:spPr>
        <p:txBody>
          <a:bodyPr lIns="0" tIns="0" rIns="0" bIns="0" rtlCol="0" anchor="t">
            <a:spAutoFit/>
          </a:bodyPr>
          <a:lstStyle/>
          <a:p>
            <a:pPr algn="ctr">
              <a:lnSpc>
                <a:spcPts val="13774"/>
              </a:lnSpc>
            </a:pPr>
            <a:r>
              <a:rPr lang="en-US" sz="9981" spc="978" dirty="0">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8" name="TextBox 8"/>
          <p:cNvSpPr txBox="1"/>
          <p:nvPr/>
        </p:nvSpPr>
        <p:spPr>
          <a:xfrm>
            <a:off x="5231353" y="2759691"/>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01</a:t>
            </a:r>
          </a:p>
        </p:txBody>
      </p:sp>
      <p:sp>
        <p:nvSpPr>
          <p:cNvPr id="9" name="TextBox 9"/>
          <p:cNvSpPr txBox="1"/>
          <p:nvPr/>
        </p:nvSpPr>
        <p:spPr>
          <a:xfrm>
            <a:off x="5231353" y="355681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02</a:t>
            </a:r>
          </a:p>
        </p:txBody>
      </p:sp>
      <p:sp>
        <p:nvSpPr>
          <p:cNvPr id="10" name="TextBox 10"/>
          <p:cNvSpPr txBox="1"/>
          <p:nvPr/>
        </p:nvSpPr>
        <p:spPr>
          <a:xfrm>
            <a:off x="5231353" y="443796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03</a:t>
            </a:r>
          </a:p>
        </p:txBody>
      </p:sp>
      <p:sp>
        <p:nvSpPr>
          <p:cNvPr id="11" name="TextBox 11"/>
          <p:cNvSpPr txBox="1"/>
          <p:nvPr/>
        </p:nvSpPr>
        <p:spPr>
          <a:xfrm>
            <a:off x="5231353" y="5235086"/>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04</a:t>
            </a:r>
          </a:p>
        </p:txBody>
      </p:sp>
      <p:sp>
        <p:nvSpPr>
          <p:cNvPr id="12" name="TextBox 12"/>
          <p:cNvSpPr txBox="1"/>
          <p:nvPr/>
        </p:nvSpPr>
        <p:spPr>
          <a:xfrm>
            <a:off x="5250954" y="6027463"/>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05</a:t>
            </a:r>
          </a:p>
        </p:txBody>
      </p:sp>
      <p:sp>
        <p:nvSpPr>
          <p:cNvPr id="13" name="TextBox 13"/>
          <p:cNvSpPr txBox="1"/>
          <p:nvPr/>
        </p:nvSpPr>
        <p:spPr>
          <a:xfrm>
            <a:off x="5250954" y="6858427"/>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06</a:t>
            </a:r>
          </a:p>
        </p:txBody>
      </p:sp>
      <p:sp>
        <p:nvSpPr>
          <p:cNvPr id="14" name="TextBox 14"/>
          <p:cNvSpPr txBox="1"/>
          <p:nvPr/>
        </p:nvSpPr>
        <p:spPr>
          <a:xfrm>
            <a:off x="5250954" y="7708720"/>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07</a:t>
            </a:r>
          </a:p>
        </p:txBody>
      </p:sp>
      <p:sp>
        <p:nvSpPr>
          <p:cNvPr id="15" name="TextBox 15"/>
          <p:cNvSpPr txBox="1"/>
          <p:nvPr/>
        </p:nvSpPr>
        <p:spPr>
          <a:xfrm>
            <a:off x="6607430" y="2867643"/>
            <a:ext cx="5790503"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Task requirements</a:t>
            </a:r>
          </a:p>
        </p:txBody>
      </p:sp>
      <p:sp>
        <p:nvSpPr>
          <p:cNvPr id="16" name="TextBox 16"/>
          <p:cNvSpPr txBox="1"/>
          <p:nvPr/>
        </p:nvSpPr>
        <p:spPr>
          <a:xfrm>
            <a:off x="6607430" y="3661861"/>
            <a:ext cx="6076629" cy="429092"/>
          </a:xfrm>
          <a:prstGeom prst="rect">
            <a:avLst/>
          </a:prstGeom>
        </p:spPr>
        <p:txBody>
          <a:bodyPr lIns="0" tIns="0" rIns="0" bIns="0" rtlCol="0" anchor="t">
            <a:spAutoFit/>
          </a:bodyPr>
          <a:lstStyle/>
          <a:p>
            <a:pPr algn="l">
              <a:lnSpc>
                <a:spcPts val="3483"/>
              </a:lnSpc>
            </a:pPr>
            <a:r>
              <a:rPr lang="en-US" sz="2524" spc="247" dirty="0">
                <a:solidFill>
                  <a:srgbClr val="231F20"/>
                </a:solidFill>
                <a:latin typeface="DM Sans"/>
              </a:rPr>
              <a:t>Automation Studio</a:t>
            </a:r>
          </a:p>
        </p:txBody>
      </p:sp>
      <p:sp>
        <p:nvSpPr>
          <p:cNvPr id="17" name="TextBox 17"/>
          <p:cNvSpPr txBox="1"/>
          <p:nvPr/>
        </p:nvSpPr>
        <p:spPr>
          <a:xfrm>
            <a:off x="6607430" y="4581951"/>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Pneumatic circuit</a:t>
            </a:r>
          </a:p>
        </p:txBody>
      </p:sp>
      <p:sp>
        <p:nvSpPr>
          <p:cNvPr id="18" name="TextBox 18"/>
          <p:cNvSpPr txBox="1"/>
          <p:nvPr/>
        </p:nvSpPr>
        <p:spPr>
          <a:xfrm>
            <a:off x="6607430" y="5376169"/>
            <a:ext cx="7565770" cy="429092"/>
          </a:xfrm>
          <a:prstGeom prst="rect">
            <a:avLst/>
          </a:prstGeom>
        </p:spPr>
        <p:txBody>
          <a:bodyPr wrap="square" lIns="0" tIns="0" rIns="0" bIns="0" rtlCol="0" anchor="t">
            <a:spAutoFit/>
          </a:bodyPr>
          <a:lstStyle/>
          <a:p>
            <a:pPr marL="0" lvl="0" indent="0" algn="l">
              <a:lnSpc>
                <a:spcPts val="3483"/>
              </a:lnSpc>
              <a:spcBef>
                <a:spcPct val="0"/>
              </a:spcBef>
            </a:pPr>
            <a:r>
              <a:rPr lang="en-US" sz="2524" spc="247" dirty="0">
                <a:solidFill>
                  <a:srgbClr val="231F20"/>
                </a:solidFill>
                <a:latin typeface="DM Sans"/>
              </a:rPr>
              <a:t>Programmable logic controller - PLC</a:t>
            </a:r>
          </a:p>
        </p:txBody>
      </p:sp>
      <p:sp>
        <p:nvSpPr>
          <p:cNvPr id="19" name="TextBox 19"/>
          <p:cNvSpPr txBox="1"/>
          <p:nvPr/>
        </p:nvSpPr>
        <p:spPr>
          <a:xfrm>
            <a:off x="6607430" y="6177013"/>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Ladder Code</a:t>
            </a:r>
          </a:p>
        </p:txBody>
      </p:sp>
      <p:sp>
        <p:nvSpPr>
          <p:cNvPr id="20" name="TextBox 20"/>
          <p:cNvSpPr txBox="1"/>
          <p:nvPr/>
        </p:nvSpPr>
        <p:spPr>
          <a:xfrm>
            <a:off x="6607430" y="6969390"/>
            <a:ext cx="5790503"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GRAFCET</a:t>
            </a:r>
          </a:p>
        </p:txBody>
      </p:sp>
      <p:sp>
        <p:nvSpPr>
          <p:cNvPr id="21" name="TextBox 21"/>
          <p:cNvSpPr txBox="1"/>
          <p:nvPr/>
        </p:nvSpPr>
        <p:spPr>
          <a:xfrm>
            <a:off x="6607430" y="7813771"/>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Human-Machine Interface – HMI</a:t>
            </a:r>
          </a:p>
        </p:txBody>
      </p:sp>
      <p:sp>
        <p:nvSpPr>
          <p:cNvPr id="22" name="TextBox 14">
            <a:extLst>
              <a:ext uri="{FF2B5EF4-FFF2-40B4-BE49-F238E27FC236}">
                <a16:creationId xmlns:a16="http://schemas.microsoft.com/office/drawing/2014/main" id="{48C17977-7E89-A708-368D-15B227B77FE2}"/>
              </a:ext>
            </a:extLst>
          </p:cNvPr>
          <p:cNvSpPr txBox="1"/>
          <p:nvPr/>
        </p:nvSpPr>
        <p:spPr>
          <a:xfrm>
            <a:off x="5250954" y="8533613"/>
            <a:ext cx="937219" cy="657225"/>
          </a:xfrm>
          <a:prstGeom prst="rect">
            <a:avLst/>
          </a:prstGeom>
        </p:spPr>
        <p:txBody>
          <a:bodyPr lIns="0" tIns="0" rIns="0" bIns="0" rtlCol="0" anchor="t">
            <a:spAutoFit/>
          </a:bodyPr>
          <a:lstStyle/>
          <a:p>
            <a:pPr algn="ctr">
              <a:lnSpc>
                <a:spcPts val="5126"/>
              </a:lnSpc>
            </a:pPr>
            <a:r>
              <a:rPr lang="en-US" sz="4271" dirty="0">
                <a:solidFill>
                  <a:srgbClr val="363636"/>
                </a:solidFill>
                <a:latin typeface="Oswald Bold"/>
              </a:rPr>
              <a:t>08</a:t>
            </a:r>
          </a:p>
        </p:txBody>
      </p:sp>
      <p:sp>
        <p:nvSpPr>
          <p:cNvPr id="23" name="TextBox 21">
            <a:extLst>
              <a:ext uri="{FF2B5EF4-FFF2-40B4-BE49-F238E27FC236}">
                <a16:creationId xmlns:a16="http://schemas.microsoft.com/office/drawing/2014/main" id="{69AC6BEF-DE59-FC7F-994B-6E614C42264F}"/>
              </a:ext>
            </a:extLst>
          </p:cNvPr>
          <p:cNvSpPr txBox="1"/>
          <p:nvPr/>
        </p:nvSpPr>
        <p:spPr>
          <a:xfrm>
            <a:off x="6607430" y="8606148"/>
            <a:ext cx="6076629" cy="429092"/>
          </a:xfrm>
          <a:prstGeom prst="rect">
            <a:avLst/>
          </a:prstGeom>
        </p:spPr>
        <p:txBody>
          <a:bodyPr lIns="0" tIns="0" rIns="0" bIns="0" rtlCol="0" anchor="t">
            <a:spAutoFit/>
          </a:bodyPr>
          <a:lstStyle/>
          <a:p>
            <a:pPr marL="0" lvl="0" indent="0" algn="l">
              <a:lnSpc>
                <a:spcPts val="3483"/>
              </a:lnSpc>
              <a:spcBef>
                <a:spcPct val="0"/>
              </a:spcBef>
            </a:pPr>
            <a:r>
              <a:rPr lang="en-US" sz="2524" spc="247" dirty="0">
                <a:solidFill>
                  <a:srgbClr val="231F20"/>
                </a:solidFill>
                <a:latin typeface="DM Sans"/>
              </a:rPr>
              <a:t>Animations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06 GRAFCET</a:t>
            </a:r>
          </a:p>
        </p:txBody>
      </p:sp>
      <p:pic>
        <p:nvPicPr>
          <p:cNvPr id="9" name="Picture 8" descr="A diagram of a number&#10;&#10;Description automatically generated">
            <a:extLst>
              <a:ext uri="{FF2B5EF4-FFF2-40B4-BE49-F238E27FC236}">
                <a16:creationId xmlns:a16="http://schemas.microsoft.com/office/drawing/2014/main" id="{F0AFD8A6-E3C4-BE72-9066-2045286F58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369" y="3457344"/>
            <a:ext cx="3055031" cy="4642318"/>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F38739B-EE74-9984-6D88-4BA4FC688A0B}"/>
              </a:ext>
            </a:extLst>
          </p:cNvPr>
          <p:cNvSpPr txBox="1"/>
          <p:nvPr/>
        </p:nvSpPr>
        <p:spPr>
          <a:xfrm>
            <a:off x="4724400" y="3495850"/>
            <a:ext cx="12801600" cy="4524315"/>
          </a:xfrm>
          <a:prstGeom prst="rect">
            <a:avLst/>
          </a:prstGeom>
          <a:noFill/>
        </p:spPr>
        <p:txBody>
          <a:bodyPr wrap="square">
            <a:spAutoFit/>
          </a:bodyPr>
          <a:lstStyle/>
          <a:p>
            <a:r>
              <a:rPr lang="en-GB" b="1" spc="194" dirty="0">
                <a:solidFill>
                  <a:srgbClr val="231F20"/>
                </a:solidFill>
                <a:latin typeface="DM Sans"/>
              </a:rPr>
              <a:t>GRAFCET</a:t>
            </a:r>
            <a:r>
              <a:rPr lang="en-GB" spc="194" dirty="0">
                <a:solidFill>
                  <a:srgbClr val="231F20"/>
                </a:solidFill>
                <a:latin typeface="DM Sans"/>
              </a:rPr>
              <a:t> (</a:t>
            </a:r>
            <a:r>
              <a:rPr lang="en-GB" spc="194" dirty="0" err="1">
                <a:solidFill>
                  <a:srgbClr val="231F20"/>
                </a:solidFill>
                <a:latin typeface="DM Sans"/>
              </a:rPr>
              <a:t>GRAphe</a:t>
            </a:r>
            <a:r>
              <a:rPr lang="en-GB" spc="194" dirty="0">
                <a:solidFill>
                  <a:srgbClr val="231F20"/>
                </a:solidFill>
                <a:latin typeface="DM Sans"/>
              </a:rPr>
              <a:t> </a:t>
            </a:r>
            <a:r>
              <a:rPr lang="en-GB" spc="194" dirty="0" err="1">
                <a:solidFill>
                  <a:srgbClr val="231F20"/>
                </a:solidFill>
                <a:latin typeface="DM Sans"/>
              </a:rPr>
              <a:t>Fonctionnel</a:t>
            </a:r>
            <a:r>
              <a:rPr lang="en-GB" spc="194" dirty="0">
                <a:solidFill>
                  <a:srgbClr val="231F20"/>
                </a:solidFill>
                <a:latin typeface="DM Sans"/>
              </a:rPr>
              <a:t> de </a:t>
            </a:r>
            <a:r>
              <a:rPr lang="en-GB" spc="194" dirty="0" err="1">
                <a:solidFill>
                  <a:srgbClr val="231F20"/>
                </a:solidFill>
                <a:latin typeface="DM Sans"/>
              </a:rPr>
              <a:t>Commande</a:t>
            </a:r>
            <a:r>
              <a:rPr lang="en-GB" spc="194" dirty="0">
                <a:solidFill>
                  <a:srgbClr val="231F20"/>
                </a:solidFill>
                <a:latin typeface="DM Sans"/>
              </a:rPr>
              <a:t> </a:t>
            </a:r>
            <a:r>
              <a:rPr lang="en-GB" spc="194" dirty="0" err="1">
                <a:solidFill>
                  <a:srgbClr val="231F20"/>
                </a:solidFill>
                <a:latin typeface="DM Sans"/>
              </a:rPr>
              <a:t>Etape</a:t>
            </a:r>
            <a:r>
              <a:rPr lang="en-GB" spc="194" dirty="0">
                <a:solidFill>
                  <a:srgbClr val="231F20"/>
                </a:solidFill>
                <a:latin typeface="DM Sans"/>
              </a:rPr>
              <a:t> Transition) is a graphical programming language used for designing and implementing sequential control systems in Programmable Logic Controllers (PLCs). </a:t>
            </a:r>
          </a:p>
          <a:p>
            <a:r>
              <a:rPr lang="en-GB" spc="194" dirty="0">
                <a:solidFill>
                  <a:srgbClr val="231F20"/>
                </a:solidFill>
                <a:latin typeface="DM Sans"/>
              </a:rPr>
              <a:t>It visually represents the states and transitions of an automated process, making it easier to understand and debug complex sequences.</a:t>
            </a:r>
          </a:p>
          <a:p>
            <a:endParaRPr lang="en-GB" spc="194" dirty="0">
              <a:solidFill>
                <a:srgbClr val="231F20"/>
              </a:solidFill>
              <a:latin typeface="DM Sans"/>
            </a:endParaRPr>
          </a:p>
          <a:p>
            <a:r>
              <a:rPr lang="en-GB" spc="194" dirty="0">
                <a:solidFill>
                  <a:srgbClr val="231F20"/>
                </a:solidFill>
                <a:latin typeface="DM Sans"/>
              </a:rPr>
              <a:t>It is very important, especially for:</a:t>
            </a:r>
          </a:p>
          <a:p>
            <a:pPr marL="285750" indent="-285750">
              <a:buFont typeface="Arial" panose="020B0604020202020204" pitchFamily="34" charset="0"/>
              <a:buChar char="•"/>
            </a:pPr>
            <a:r>
              <a:rPr lang="en-GB" b="1" spc="194" dirty="0">
                <a:solidFill>
                  <a:srgbClr val="231F20"/>
                </a:solidFill>
                <a:latin typeface="DM Sans"/>
              </a:rPr>
              <a:t>Clarity and Structure</a:t>
            </a:r>
            <a:r>
              <a:rPr lang="en-GB" spc="194" dirty="0">
                <a:solidFill>
                  <a:srgbClr val="231F20"/>
                </a:solidFill>
                <a:latin typeface="DM Sans"/>
              </a:rPr>
              <a:t>: GRAFCET provides a clear, step-by-step representation of the process, enhancing comprehension and communication among team members.</a:t>
            </a:r>
          </a:p>
          <a:p>
            <a:pPr marL="285750" indent="-285750">
              <a:buFont typeface="Arial" panose="020B0604020202020204" pitchFamily="34" charset="0"/>
              <a:buChar char="•"/>
            </a:pPr>
            <a:r>
              <a:rPr lang="en-GB" b="1" spc="194" dirty="0">
                <a:solidFill>
                  <a:srgbClr val="231F20"/>
                </a:solidFill>
                <a:latin typeface="DM Sans"/>
              </a:rPr>
              <a:t>Ease of Troubleshooting</a:t>
            </a:r>
            <a:r>
              <a:rPr lang="en-GB" spc="194" dirty="0">
                <a:solidFill>
                  <a:srgbClr val="231F20"/>
                </a:solidFill>
                <a:latin typeface="DM Sans"/>
              </a:rPr>
              <a:t>: The graphical format simplifies identifying and resolving issues in the control logic.</a:t>
            </a:r>
          </a:p>
          <a:p>
            <a:pPr marL="285750" indent="-285750">
              <a:buFont typeface="Arial" panose="020B0604020202020204" pitchFamily="34" charset="0"/>
              <a:buChar char="•"/>
            </a:pPr>
            <a:r>
              <a:rPr lang="en-GB" b="1" spc="194" dirty="0">
                <a:solidFill>
                  <a:srgbClr val="231F20"/>
                </a:solidFill>
                <a:latin typeface="DM Sans"/>
              </a:rPr>
              <a:t>Standardization</a:t>
            </a:r>
            <a:r>
              <a:rPr lang="en-GB" spc="194" dirty="0">
                <a:solidFill>
                  <a:srgbClr val="231F20"/>
                </a:solidFill>
                <a:latin typeface="DM Sans"/>
              </a:rPr>
              <a:t>: As an IEC 60848 standard, GRAFCET ensures uniformity in programming across different systems and industries.</a:t>
            </a:r>
          </a:p>
          <a:p>
            <a:pPr marL="285750" indent="-285750">
              <a:buFont typeface="Arial" panose="020B0604020202020204" pitchFamily="34" charset="0"/>
              <a:buChar char="•"/>
            </a:pPr>
            <a:endParaRPr lang="en-GB" spc="194" dirty="0">
              <a:solidFill>
                <a:srgbClr val="231F20"/>
              </a:solidFill>
              <a:latin typeface="DM Sans"/>
            </a:endParaRPr>
          </a:p>
          <a:p>
            <a:r>
              <a:rPr lang="en-GB" spc="194" dirty="0">
                <a:solidFill>
                  <a:srgbClr val="231F20"/>
                </a:solidFill>
                <a:latin typeface="DM Sans"/>
              </a:rPr>
              <a:t>Using GRAFCET in our projects helped streamline the development process, improved reliability, and reduced downtime due to more efficient maintenance and troubleshooting.</a:t>
            </a:r>
          </a:p>
        </p:txBody>
      </p:sp>
    </p:spTree>
    <p:extLst>
      <p:ext uri="{BB962C8B-B14F-4D97-AF65-F5344CB8AC3E}">
        <p14:creationId xmlns:p14="http://schemas.microsoft.com/office/powerpoint/2010/main" val="4248613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06 GRAFCET</a:t>
            </a:r>
          </a:p>
        </p:txBody>
      </p:sp>
      <p:pic>
        <p:nvPicPr>
          <p:cNvPr id="8" name="PLC+GRAFCET_animation">
            <a:hlinkClick r:id="" action="ppaction://media"/>
            <a:extLst>
              <a:ext uri="{FF2B5EF4-FFF2-40B4-BE49-F238E27FC236}">
                <a16:creationId xmlns:a16="http://schemas.microsoft.com/office/drawing/2014/main" id="{61246BE6-CB49-93A4-7B34-868B31D7E05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59583" t="15365" r="20417" b="10524"/>
          <a:stretch/>
        </p:blipFill>
        <p:spPr>
          <a:xfrm>
            <a:off x="370348" y="2864793"/>
            <a:ext cx="3388422" cy="5153226"/>
          </a:xfrm>
          <a:prstGeom prst="rect">
            <a:avLst/>
          </a:prstGeom>
          <a:ln>
            <a:noFill/>
          </a:ln>
          <a:effectLst>
            <a:outerShdw blurRad="292100" dist="139700" dir="2700000" algn="tl" rotWithShape="0">
              <a:srgbClr val="333333">
                <a:alpha val="65000"/>
              </a:srgbClr>
            </a:outerShdw>
          </a:effectLst>
        </p:spPr>
      </p:pic>
      <p:sp>
        <p:nvSpPr>
          <p:cNvPr id="14" name="TextBox 13">
            <a:extLst>
              <a:ext uri="{FF2B5EF4-FFF2-40B4-BE49-F238E27FC236}">
                <a16:creationId xmlns:a16="http://schemas.microsoft.com/office/drawing/2014/main" id="{1D9F8C28-394B-A70B-ED4C-90FD79A0C2B2}"/>
              </a:ext>
            </a:extLst>
          </p:cNvPr>
          <p:cNvSpPr txBox="1"/>
          <p:nvPr/>
        </p:nvSpPr>
        <p:spPr>
          <a:xfrm>
            <a:off x="4126766" y="3272790"/>
            <a:ext cx="13932634" cy="5909310"/>
          </a:xfrm>
          <a:prstGeom prst="rect">
            <a:avLst/>
          </a:prstGeom>
          <a:noFill/>
        </p:spPr>
        <p:txBody>
          <a:bodyPr wrap="square">
            <a:spAutoFit/>
          </a:bodyPr>
          <a:lstStyle/>
          <a:p>
            <a:r>
              <a:rPr lang="en-GB" spc="194" dirty="0">
                <a:solidFill>
                  <a:srgbClr val="231F20"/>
                </a:solidFill>
                <a:latin typeface="DM Sans"/>
              </a:rPr>
              <a:t>After building every scenarios in the ladder code we moved the pistons’ movements part in the GRAFCET.</a:t>
            </a:r>
          </a:p>
          <a:p>
            <a:r>
              <a:rPr lang="en-GB" spc="194" dirty="0">
                <a:solidFill>
                  <a:srgbClr val="231F20"/>
                </a:solidFill>
                <a:latin typeface="DM Sans"/>
              </a:rPr>
              <a:t>We built the GRAFCET of the conveyors and box together.</a:t>
            </a:r>
          </a:p>
          <a:p>
            <a:endParaRPr lang="en-GB" spc="194" dirty="0">
              <a:solidFill>
                <a:srgbClr val="231F20"/>
              </a:solidFill>
              <a:latin typeface="DM Sans"/>
            </a:endParaRPr>
          </a:p>
          <a:p>
            <a:r>
              <a:rPr lang="en-GB" spc="194" dirty="0">
                <a:solidFill>
                  <a:srgbClr val="231F20"/>
                </a:solidFill>
                <a:latin typeface="DM Sans"/>
              </a:rPr>
              <a:t>Structure of GRAFCET:</a:t>
            </a:r>
          </a:p>
          <a:p>
            <a:r>
              <a:rPr lang="en-GB" b="1" spc="194" dirty="0">
                <a:solidFill>
                  <a:srgbClr val="231F20"/>
                </a:solidFill>
                <a:latin typeface="DM Sans"/>
              </a:rPr>
              <a:t>1.   Steps (</a:t>
            </a:r>
            <a:r>
              <a:rPr lang="en-GB" b="1" spc="194" dirty="0" err="1">
                <a:solidFill>
                  <a:srgbClr val="231F20"/>
                </a:solidFill>
                <a:latin typeface="DM Sans"/>
              </a:rPr>
              <a:t>Etapes</a:t>
            </a:r>
            <a:r>
              <a:rPr lang="en-GB" b="1" spc="194" dirty="0">
                <a:solidFill>
                  <a:srgbClr val="231F20"/>
                </a:solidFill>
                <a:latin typeface="DM Sans"/>
              </a:rPr>
              <a:t>) and Actions (Actions) </a:t>
            </a:r>
          </a:p>
          <a:p>
            <a:pPr marL="285750" indent="-285750">
              <a:buFont typeface="Arial" panose="020B0604020202020204" pitchFamily="34" charset="0"/>
              <a:buChar char="•"/>
            </a:pPr>
            <a:r>
              <a:rPr lang="en-GB" spc="194" dirty="0">
                <a:solidFill>
                  <a:srgbClr val="231F20"/>
                </a:solidFill>
                <a:latin typeface="DM Sans"/>
              </a:rPr>
              <a:t>We represented the different states in the control process, each step is represented by a square or rectangle, from 1 to 6. </a:t>
            </a:r>
          </a:p>
          <a:p>
            <a:pPr marL="285750" indent="-285750">
              <a:buFont typeface="Arial" panose="020B0604020202020204" pitchFamily="34" charset="0"/>
              <a:buChar char="•"/>
            </a:pPr>
            <a:r>
              <a:rPr lang="en-GB" spc="194" dirty="0">
                <a:solidFill>
                  <a:srgbClr val="231F20"/>
                </a:solidFill>
                <a:latin typeface="DM Sans"/>
              </a:rPr>
              <a:t>We defined the operations to be performed when a specific step is active:</a:t>
            </a:r>
          </a:p>
          <a:p>
            <a:pPr marL="742950" lvl="1" indent="-285750">
              <a:buFont typeface="Arial" panose="020B0604020202020204" pitchFamily="34" charset="0"/>
              <a:buChar char="•"/>
            </a:pPr>
            <a:r>
              <a:rPr lang="en-GB" spc="194" dirty="0">
                <a:solidFill>
                  <a:srgbClr val="231F20"/>
                </a:solidFill>
                <a:latin typeface="DM Sans"/>
              </a:rPr>
              <a:t>2:	A+</a:t>
            </a:r>
          </a:p>
          <a:p>
            <a:pPr marL="742950" lvl="1" indent="-285750">
              <a:buFont typeface="Arial" panose="020B0604020202020204" pitchFamily="34" charset="0"/>
              <a:buChar char="•"/>
            </a:pPr>
            <a:r>
              <a:rPr lang="en-GB" spc="194" dirty="0">
                <a:solidFill>
                  <a:srgbClr val="231F20"/>
                </a:solidFill>
                <a:latin typeface="DM Sans"/>
              </a:rPr>
              <a:t>3:	A-/B+</a:t>
            </a:r>
          </a:p>
          <a:p>
            <a:pPr marL="742950" lvl="1" indent="-285750">
              <a:buFont typeface="Arial" panose="020B0604020202020204" pitchFamily="34" charset="0"/>
              <a:buChar char="•"/>
            </a:pPr>
            <a:r>
              <a:rPr lang="en-GB" spc="194" dirty="0">
                <a:solidFill>
                  <a:srgbClr val="231F20"/>
                </a:solidFill>
                <a:latin typeface="DM Sans"/>
              </a:rPr>
              <a:t>4:	B-/C+</a:t>
            </a:r>
          </a:p>
          <a:p>
            <a:pPr marL="742950" lvl="1" indent="-285750">
              <a:buFont typeface="Arial" panose="020B0604020202020204" pitchFamily="34" charset="0"/>
              <a:buChar char="•"/>
            </a:pPr>
            <a:r>
              <a:rPr lang="en-GB" spc="194" dirty="0">
                <a:solidFill>
                  <a:srgbClr val="231F20"/>
                </a:solidFill>
                <a:latin typeface="DM Sans"/>
              </a:rPr>
              <a:t>5:	C-</a:t>
            </a:r>
          </a:p>
          <a:p>
            <a:endParaRPr lang="en-GB" spc="194" dirty="0">
              <a:solidFill>
                <a:srgbClr val="231F20"/>
              </a:solidFill>
              <a:latin typeface="DM Sans"/>
            </a:endParaRPr>
          </a:p>
          <a:p>
            <a:r>
              <a:rPr lang="en-GB" b="1" spc="194" dirty="0">
                <a:solidFill>
                  <a:srgbClr val="231F20"/>
                </a:solidFill>
                <a:latin typeface="DM Sans"/>
              </a:rPr>
              <a:t>2.   Transitions (Transitions) and Conditions (Conditions)  </a:t>
            </a:r>
          </a:p>
          <a:p>
            <a:pPr marL="285750" indent="-285750">
              <a:buFont typeface="Arial" panose="020B0604020202020204" pitchFamily="34" charset="0"/>
              <a:buChar char="•"/>
            </a:pPr>
            <a:r>
              <a:rPr lang="en-GB" spc="194" dirty="0">
                <a:solidFill>
                  <a:srgbClr val="231F20"/>
                </a:solidFill>
                <a:latin typeface="DM Sans"/>
              </a:rPr>
              <a:t>We indicated the conditions under which the process moves from one step to another, they are placed between steps to show the flow from one state to another, represented by horizontal lines with a condition or event that must be satisfied for the transition to occur:</a:t>
            </a:r>
          </a:p>
          <a:p>
            <a:pPr marL="742950" lvl="1" indent="-285750">
              <a:buFont typeface="Arial" panose="020B0604020202020204" pitchFamily="34" charset="0"/>
              <a:buChar char="•"/>
            </a:pPr>
            <a:r>
              <a:rPr lang="en-GB" spc="194" dirty="0">
                <a:solidFill>
                  <a:srgbClr val="231F20"/>
                </a:solidFill>
                <a:latin typeface="DM Sans"/>
              </a:rPr>
              <a:t>1:		start_box_left + a0</a:t>
            </a:r>
          </a:p>
          <a:p>
            <a:pPr marL="742950" lvl="1" indent="-285750">
              <a:buFont typeface="Arial" panose="020B0604020202020204" pitchFamily="34" charset="0"/>
              <a:buChar char="•"/>
            </a:pPr>
            <a:r>
              <a:rPr lang="en-GB" spc="194" dirty="0">
                <a:solidFill>
                  <a:srgbClr val="231F20"/>
                </a:solidFill>
                <a:latin typeface="DM Sans"/>
              </a:rPr>
              <a:t>2:	a1 + b0</a:t>
            </a:r>
          </a:p>
          <a:p>
            <a:pPr marL="742950" lvl="1" indent="-285750">
              <a:buFont typeface="Arial" panose="020B0604020202020204" pitchFamily="34" charset="0"/>
              <a:buChar char="•"/>
            </a:pPr>
            <a:r>
              <a:rPr lang="en-GB" spc="194" dirty="0">
                <a:solidFill>
                  <a:srgbClr val="231F20"/>
                </a:solidFill>
                <a:latin typeface="DM Sans"/>
              </a:rPr>
              <a:t>3:	b1 + c0</a:t>
            </a:r>
          </a:p>
          <a:p>
            <a:pPr marL="742950" lvl="1" indent="-285750">
              <a:buFont typeface="Arial" panose="020B0604020202020204" pitchFamily="34" charset="0"/>
              <a:buChar char="•"/>
            </a:pPr>
            <a:r>
              <a:rPr lang="en-GB" spc="194" dirty="0">
                <a:solidFill>
                  <a:srgbClr val="231F20"/>
                </a:solidFill>
                <a:latin typeface="DM Sans"/>
              </a:rPr>
              <a:t>4:	c1</a:t>
            </a:r>
          </a:p>
        </p:txBody>
      </p:sp>
      <p:sp>
        <p:nvSpPr>
          <p:cNvPr id="24" name="TextBox 23">
            <a:extLst>
              <a:ext uri="{FF2B5EF4-FFF2-40B4-BE49-F238E27FC236}">
                <a16:creationId xmlns:a16="http://schemas.microsoft.com/office/drawing/2014/main" id="{B051F5A9-4669-4A7B-AAD8-65503CDF90C1}"/>
              </a:ext>
            </a:extLst>
          </p:cNvPr>
          <p:cNvSpPr txBox="1"/>
          <p:nvPr/>
        </p:nvSpPr>
        <p:spPr>
          <a:xfrm>
            <a:off x="514150" y="9334500"/>
            <a:ext cx="17545249" cy="646331"/>
          </a:xfrm>
          <a:prstGeom prst="rect">
            <a:avLst/>
          </a:prstGeom>
          <a:noFill/>
        </p:spPr>
        <p:txBody>
          <a:bodyPr wrap="square">
            <a:spAutoFit/>
          </a:bodyPr>
          <a:lstStyle/>
          <a:p>
            <a:r>
              <a:rPr lang="en-GB" b="1" spc="194" dirty="0">
                <a:solidFill>
                  <a:srgbClr val="231F20"/>
                </a:solidFill>
                <a:latin typeface="DM Sans"/>
              </a:rPr>
              <a:t>3.   Initial Step (Initialisation)   </a:t>
            </a:r>
          </a:p>
          <a:p>
            <a:pPr marL="285750" indent="-285750">
              <a:buFont typeface="Arial" panose="020B0604020202020204" pitchFamily="34" charset="0"/>
              <a:buChar char="•"/>
            </a:pPr>
            <a:r>
              <a:rPr lang="en-GB" spc="194" dirty="0">
                <a:solidFill>
                  <a:srgbClr val="231F20"/>
                </a:solidFill>
                <a:latin typeface="DM Sans"/>
              </a:rPr>
              <a:t>The starting point of the GRAFCET diagram, it is represented by a double square and it indicates where the control process begins.</a:t>
            </a:r>
          </a:p>
        </p:txBody>
      </p:sp>
    </p:spTree>
    <p:extLst>
      <p:ext uri="{BB962C8B-B14F-4D97-AF65-F5344CB8AC3E}">
        <p14:creationId xmlns:p14="http://schemas.microsoft.com/office/powerpoint/2010/main" val="180854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7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914400" y="852603"/>
            <a:ext cx="1859280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07 HMI</a:t>
            </a:r>
          </a:p>
        </p:txBody>
      </p:sp>
      <p:pic>
        <p:nvPicPr>
          <p:cNvPr id="9" name="Picture 8">
            <a:extLst>
              <a:ext uri="{FF2B5EF4-FFF2-40B4-BE49-F238E27FC236}">
                <a16:creationId xmlns:a16="http://schemas.microsoft.com/office/drawing/2014/main" id="{ACE37A75-070E-1508-4016-C252299CBFE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914400" y="3541457"/>
            <a:ext cx="7986134" cy="3320619"/>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C6421FF0-DF0B-273A-803E-9635DFA36CA8}"/>
              </a:ext>
            </a:extLst>
          </p:cNvPr>
          <p:cNvSpPr txBox="1"/>
          <p:nvPr/>
        </p:nvSpPr>
        <p:spPr>
          <a:xfrm>
            <a:off x="9601200" y="3459819"/>
            <a:ext cx="8267696" cy="3970318"/>
          </a:xfrm>
          <a:prstGeom prst="rect">
            <a:avLst/>
          </a:prstGeom>
          <a:noFill/>
        </p:spPr>
        <p:txBody>
          <a:bodyPr wrap="square">
            <a:spAutoFit/>
          </a:bodyPr>
          <a:lstStyle/>
          <a:p>
            <a:r>
              <a:rPr lang="en-GB" spc="194" dirty="0">
                <a:solidFill>
                  <a:srgbClr val="231F20"/>
                </a:solidFill>
                <a:latin typeface="DM Sans"/>
              </a:rPr>
              <a:t>As far as the </a:t>
            </a:r>
            <a:r>
              <a:rPr lang="en-GB" b="1" spc="194" dirty="0">
                <a:solidFill>
                  <a:srgbClr val="231F20"/>
                </a:solidFill>
                <a:latin typeface="DM Sans"/>
              </a:rPr>
              <a:t>Human-Machine Interface (HMI) </a:t>
            </a:r>
            <a:r>
              <a:rPr lang="en-GB" spc="194" dirty="0">
                <a:solidFill>
                  <a:srgbClr val="231F20"/>
                </a:solidFill>
                <a:latin typeface="DM Sans"/>
              </a:rPr>
              <a:t>is concerned, we built a simple panel composed of </a:t>
            </a:r>
            <a:r>
              <a:rPr lang="en-GB" b="1" spc="194" dirty="0">
                <a:solidFill>
                  <a:srgbClr val="231F20"/>
                </a:solidFill>
                <a:latin typeface="DM Sans"/>
              </a:rPr>
              <a:t>four sections </a:t>
            </a:r>
            <a:r>
              <a:rPr lang="en-GB" spc="194" dirty="0">
                <a:solidFill>
                  <a:srgbClr val="231F20"/>
                </a:solidFill>
                <a:latin typeface="DM Sans"/>
              </a:rPr>
              <a:t>from where we can control the whole system.</a:t>
            </a:r>
          </a:p>
          <a:p>
            <a:endParaRPr lang="en-GB" spc="194" dirty="0">
              <a:solidFill>
                <a:srgbClr val="231F20"/>
              </a:solidFill>
              <a:latin typeface="DM Sans"/>
            </a:endParaRPr>
          </a:p>
          <a:p>
            <a:r>
              <a:rPr lang="en-GB" spc="194" dirty="0">
                <a:solidFill>
                  <a:srgbClr val="231F20"/>
                </a:solidFill>
                <a:latin typeface="DM Sans"/>
              </a:rPr>
              <a:t>The four sections are:</a:t>
            </a:r>
          </a:p>
          <a:p>
            <a:pPr marL="342900" indent="-342900">
              <a:buFont typeface="+mj-lt"/>
              <a:buAutoNum type="arabicPeriod"/>
            </a:pPr>
            <a:r>
              <a:rPr lang="en-GB" spc="194" dirty="0">
                <a:solidFill>
                  <a:srgbClr val="231F20"/>
                </a:solidFill>
                <a:latin typeface="DM Sans"/>
              </a:rPr>
              <a:t>Conveyors</a:t>
            </a:r>
          </a:p>
          <a:p>
            <a:pPr marL="342900" indent="-342900">
              <a:buFont typeface="+mj-lt"/>
              <a:buAutoNum type="arabicPeriod"/>
            </a:pPr>
            <a:r>
              <a:rPr lang="en-GB" spc="194" dirty="0">
                <a:solidFill>
                  <a:srgbClr val="231F20"/>
                </a:solidFill>
                <a:latin typeface="DM Sans"/>
              </a:rPr>
              <a:t>Boxes</a:t>
            </a:r>
          </a:p>
          <a:p>
            <a:pPr marL="342900" indent="-342900">
              <a:buFont typeface="+mj-lt"/>
              <a:buAutoNum type="arabicPeriod"/>
            </a:pPr>
            <a:r>
              <a:rPr lang="en-GB" spc="194" dirty="0">
                <a:solidFill>
                  <a:srgbClr val="231F20"/>
                </a:solidFill>
                <a:latin typeface="DM Sans"/>
              </a:rPr>
              <a:t>Emergency</a:t>
            </a:r>
          </a:p>
          <a:p>
            <a:pPr marL="342900" indent="-342900">
              <a:buFont typeface="+mj-lt"/>
              <a:buAutoNum type="arabicPeriod"/>
            </a:pPr>
            <a:r>
              <a:rPr lang="en-GB" spc="194" dirty="0">
                <a:solidFill>
                  <a:srgbClr val="231F20"/>
                </a:solidFill>
                <a:latin typeface="DM Sans"/>
              </a:rPr>
              <a:t>Motor failures</a:t>
            </a:r>
          </a:p>
          <a:p>
            <a:endParaRPr lang="en-GB" spc="194" dirty="0">
              <a:solidFill>
                <a:srgbClr val="231F20"/>
              </a:solidFill>
              <a:latin typeface="DM Sans"/>
            </a:endParaRPr>
          </a:p>
          <a:p>
            <a:r>
              <a:rPr lang="en-GB" spc="194" dirty="0">
                <a:solidFill>
                  <a:srgbClr val="231F20"/>
                </a:solidFill>
                <a:latin typeface="DM Sans"/>
              </a:rPr>
              <a:t>We used:</a:t>
            </a:r>
          </a:p>
          <a:p>
            <a:pPr marL="285750" indent="-285750">
              <a:buFont typeface="Arial" panose="020B0604020202020204" pitchFamily="34" charset="0"/>
              <a:buChar char="•"/>
            </a:pPr>
            <a:r>
              <a:rPr lang="en-GB" spc="194" dirty="0">
                <a:solidFill>
                  <a:srgbClr val="231F20"/>
                </a:solidFill>
                <a:latin typeface="DM Sans"/>
              </a:rPr>
              <a:t>Push-buttons</a:t>
            </a:r>
          </a:p>
          <a:p>
            <a:pPr marL="285750" indent="-285750">
              <a:buFont typeface="Arial" panose="020B0604020202020204" pitchFamily="34" charset="0"/>
              <a:buChar char="•"/>
            </a:pPr>
            <a:r>
              <a:rPr lang="en-GB" spc="194" dirty="0">
                <a:solidFill>
                  <a:srgbClr val="231F20"/>
                </a:solidFill>
                <a:latin typeface="DM Sans"/>
              </a:rPr>
              <a:t>Selectors</a:t>
            </a:r>
          </a:p>
          <a:p>
            <a:pPr marL="285750" indent="-285750">
              <a:buFont typeface="Arial" panose="020B0604020202020204" pitchFamily="34" charset="0"/>
              <a:buChar char="•"/>
            </a:pPr>
            <a:r>
              <a:rPr lang="en-GB" spc="194" dirty="0">
                <a:solidFill>
                  <a:srgbClr val="231F20"/>
                </a:solidFill>
                <a:latin typeface="DM Sans"/>
              </a:rPr>
              <a:t>Lamps</a:t>
            </a:r>
          </a:p>
        </p:txBody>
      </p:sp>
      <p:sp>
        <p:nvSpPr>
          <p:cNvPr id="8" name="TextBox 7">
            <a:extLst>
              <a:ext uri="{FF2B5EF4-FFF2-40B4-BE49-F238E27FC236}">
                <a16:creationId xmlns:a16="http://schemas.microsoft.com/office/drawing/2014/main" id="{923FAA2E-92BE-D9CE-37ED-16227E00A714}"/>
              </a:ext>
            </a:extLst>
          </p:cNvPr>
          <p:cNvSpPr txBox="1"/>
          <p:nvPr/>
        </p:nvSpPr>
        <p:spPr>
          <a:xfrm>
            <a:off x="914400" y="7803856"/>
            <a:ext cx="16764000" cy="1200329"/>
          </a:xfrm>
          <a:prstGeom prst="rect">
            <a:avLst/>
          </a:prstGeom>
          <a:noFill/>
        </p:spPr>
        <p:txBody>
          <a:bodyPr wrap="square">
            <a:spAutoFit/>
          </a:bodyPr>
          <a:lstStyle/>
          <a:p>
            <a:r>
              <a:rPr lang="en-GB" spc="194" dirty="0">
                <a:solidFill>
                  <a:srgbClr val="231F20"/>
                </a:solidFill>
                <a:latin typeface="DM Sans"/>
              </a:rPr>
              <a:t>Human-Machine Interface (HMI) is very important in order to make a connection between programming side and animations.</a:t>
            </a:r>
          </a:p>
          <a:p>
            <a:endParaRPr lang="en-GB" spc="194" dirty="0">
              <a:solidFill>
                <a:srgbClr val="231F20"/>
              </a:solidFill>
              <a:latin typeface="DM Sans"/>
            </a:endParaRPr>
          </a:p>
          <a:p>
            <a:r>
              <a:rPr lang="en-GB" spc="194" dirty="0">
                <a:solidFill>
                  <a:srgbClr val="231F20"/>
                </a:solidFill>
                <a:latin typeface="DM Sans"/>
              </a:rPr>
              <a:t>Thanks to that we can have a representation, physically simulated, to what the system should do in the real world if everything was in these conditions. </a:t>
            </a:r>
            <a:endParaRPr lang="en-GB" dirty="0"/>
          </a:p>
        </p:txBody>
      </p:sp>
    </p:spTree>
    <p:extLst>
      <p:ext uri="{BB962C8B-B14F-4D97-AF65-F5344CB8AC3E}">
        <p14:creationId xmlns:p14="http://schemas.microsoft.com/office/powerpoint/2010/main" val="3649016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C4E37C-1C96-EB81-0339-8F45A029D19D}"/>
              </a:ext>
            </a:extLst>
          </p:cNvPr>
          <p:cNvPicPr>
            <a:picLocks noChangeAspect="1"/>
          </p:cNvPicPr>
          <p:nvPr/>
        </p:nvPicPr>
        <p:blipFill rotWithShape="1">
          <a:blip r:embed="rId3">
            <a:extLst>
              <a:ext uri="{28A0092B-C50C-407E-A947-70E740481C1C}">
                <a14:useLocalDpi xmlns:a14="http://schemas.microsoft.com/office/drawing/2010/main" val="0"/>
              </a:ext>
            </a:extLst>
          </a:blip>
          <a:srcRect l="3747" t="29997" r="70491" b="9930"/>
          <a:stretch/>
        </p:blipFill>
        <p:spPr>
          <a:xfrm>
            <a:off x="1336132" y="3525133"/>
            <a:ext cx="3124200" cy="3029198"/>
          </a:xfrm>
          <a:prstGeom prst="rect">
            <a:avLst/>
          </a:prstGeom>
          <a:ln>
            <a:noFill/>
          </a:ln>
          <a:effectLst>
            <a:outerShdw blurRad="292100" dist="139700" dir="2700000" algn="tl" rotWithShape="0">
              <a:srgbClr val="333333">
                <a:alpha val="65000"/>
              </a:srgbClr>
            </a:outerShdw>
          </a:effectLst>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12" name="TextBox 12"/>
          <p:cNvSpPr txBox="1"/>
          <p:nvPr/>
        </p:nvSpPr>
        <p:spPr>
          <a:xfrm>
            <a:off x="-914400" y="852603"/>
            <a:ext cx="1859280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07 HMI</a:t>
            </a:r>
          </a:p>
        </p:txBody>
      </p:sp>
      <p:grpSp>
        <p:nvGrpSpPr>
          <p:cNvPr id="8" name="Group 10">
            <a:extLst>
              <a:ext uri="{FF2B5EF4-FFF2-40B4-BE49-F238E27FC236}">
                <a16:creationId xmlns:a16="http://schemas.microsoft.com/office/drawing/2014/main" id="{42A7368C-A3E7-FEEC-930B-8C93753B930F}"/>
              </a:ext>
            </a:extLst>
          </p:cNvPr>
          <p:cNvGrpSpPr/>
          <p:nvPr/>
        </p:nvGrpSpPr>
        <p:grpSpPr>
          <a:xfrm>
            <a:off x="4324842" y="3187005"/>
            <a:ext cx="2533158" cy="872162"/>
            <a:chOff x="-18059" y="-57150"/>
            <a:chExt cx="337637" cy="227743"/>
          </a:xfrm>
        </p:grpSpPr>
        <p:sp>
          <p:nvSpPr>
            <p:cNvPr id="10" name="Freeform 11">
              <a:extLst>
                <a:ext uri="{FF2B5EF4-FFF2-40B4-BE49-F238E27FC236}">
                  <a16:creationId xmlns:a16="http://schemas.microsoft.com/office/drawing/2014/main" id="{F6CCD822-3DFB-7F5F-2219-745D0F089347}"/>
                </a:ext>
              </a:extLst>
            </p:cNvPr>
            <p:cNvSpPr/>
            <p:nvPr/>
          </p:nvSpPr>
          <p:spPr>
            <a:xfrm>
              <a:off x="-18059" y="-17355"/>
              <a:ext cx="301555"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1" name="TextBox 10">
              <a:extLst>
                <a:ext uri="{FF2B5EF4-FFF2-40B4-BE49-F238E27FC236}">
                  <a16:creationId xmlns:a16="http://schemas.microsoft.com/office/drawing/2014/main" id="{E691ADAC-CE9C-5B7C-FA15-4B37E4BECA38}"/>
                </a:ext>
              </a:extLst>
            </p:cNvPr>
            <p:cNvSpPr txBox="1"/>
            <p:nvPr/>
          </p:nvSpPr>
          <p:spPr>
            <a:xfrm>
              <a:off x="0" y="-57150"/>
              <a:ext cx="319578"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CONVEYORS</a:t>
              </a:r>
            </a:p>
          </p:txBody>
        </p:sp>
      </p:grpSp>
      <p:sp>
        <p:nvSpPr>
          <p:cNvPr id="14" name="TextBox 13">
            <a:extLst>
              <a:ext uri="{FF2B5EF4-FFF2-40B4-BE49-F238E27FC236}">
                <a16:creationId xmlns:a16="http://schemas.microsoft.com/office/drawing/2014/main" id="{57B201A2-916E-C904-2DB9-6750263EA0A7}"/>
              </a:ext>
            </a:extLst>
          </p:cNvPr>
          <p:cNvSpPr txBox="1"/>
          <p:nvPr/>
        </p:nvSpPr>
        <p:spPr>
          <a:xfrm>
            <a:off x="5289548" y="4246007"/>
            <a:ext cx="12249150" cy="2308324"/>
          </a:xfrm>
          <a:prstGeom prst="rect">
            <a:avLst/>
          </a:prstGeom>
          <a:noFill/>
        </p:spPr>
        <p:txBody>
          <a:bodyPr wrap="square">
            <a:spAutoFit/>
          </a:bodyPr>
          <a:lstStyle/>
          <a:p>
            <a:pPr marL="0" lvl="0" indent="0" algn="l">
              <a:spcBef>
                <a:spcPct val="0"/>
              </a:spcBef>
            </a:pPr>
            <a:r>
              <a:rPr lang="en-US" sz="1800" spc="247" dirty="0">
                <a:solidFill>
                  <a:srgbClr val="231F20"/>
                </a:solidFill>
                <a:latin typeface="DM Sans"/>
              </a:rPr>
              <a:t>According to the requirements </a:t>
            </a:r>
            <a:r>
              <a:rPr lang="en-US" spc="247" dirty="0">
                <a:solidFill>
                  <a:srgbClr val="231F20"/>
                </a:solidFill>
                <a:latin typeface="DM Sans"/>
              </a:rPr>
              <a:t>t</a:t>
            </a:r>
            <a:r>
              <a:rPr lang="en-US" sz="1800" spc="247" dirty="0">
                <a:solidFill>
                  <a:srgbClr val="231F20"/>
                </a:solidFill>
                <a:latin typeface="DM Sans"/>
              </a:rPr>
              <a:t>he push-buttons are responsible to start the conveyor 1 (</a:t>
            </a:r>
            <a:r>
              <a:rPr lang="en-US" sz="1800" b="1" spc="247" dirty="0">
                <a:solidFill>
                  <a:srgbClr val="231F20"/>
                </a:solidFill>
                <a:latin typeface="DM Sans"/>
              </a:rPr>
              <a:t>S1</a:t>
            </a:r>
            <a:r>
              <a:rPr lang="en-US" sz="1800" spc="247" dirty="0">
                <a:solidFill>
                  <a:srgbClr val="231F20"/>
                </a:solidFill>
                <a:latin typeface="DM Sans"/>
              </a:rPr>
              <a:t>), start the conveyor 2 (</a:t>
            </a:r>
            <a:r>
              <a:rPr lang="en-US" sz="1800" b="1" spc="247" dirty="0">
                <a:solidFill>
                  <a:srgbClr val="231F20"/>
                </a:solidFill>
                <a:latin typeface="DM Sans"/>
              </a:rPr>
              <a:t>S2</a:t>
            </a:r>
            <a:r>
              <a:rPr lang="en-US" sz="1800" spc="247" dirty="0">
                <a:solidFill>
                  <a:srgbClr val="231F20"/>
                </a:solidFill>
                <a:latin typeface="DM Sans"/>
              </a:rPr>
              <a:t>), stop the conveyor 1 (</a:t>
            </a:r>
            <a:r>
              <a:rPr lang="en-US" sz="1800" b="1" spc="247" dirty="0">
                <a:solidFill>
                  <a:srgbClr val="231F20"/>
                </a:solidFill>
                <a:latin typeface="DM Sans"/>
              </a:rPr>
              <a:t>S3</a:t>
            </a:r>
            <a:r>
              <a:rPr lang="en-US" sz="1800" spc="247" dirty="0">
                <a:solidFill>
                  <a:srgbClr val="231F20"/>
                </a:solidFill>
                <a:latin typeface="DM Sans"/>
              </a:rPr>
              <a:t>), stop the conveyor 2 (</a:t>
            </a:r>
            <a:r>
              <a:rPr lang="en-US" sz="1800" b="1" spc="247" dirty="0">
                <a:solidFill>
                  <a:srgbClr val="231F20"/>
                </a:solidFill>
                <a:latin typeface="DM Sans"/>
              </a:rPr>
              <a:t>S4</a:t>
            </a:r>
            <a:r>
              <a:rPr lang="en-US" sz="1800" spc="247" dirty="0">
                <a:solidFill>
                  <a:srgbClr val="231F20"/>
                </a:solidFill>
                <a:latin typeface="DM Sans"/>
              </a:rPr>
              <a:t>).</a:t>
            </a: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The lamps indicate the status of the conveyors (yellow lamp: </a:t>
            </a:r>
            <a:r>
              <a:rPr lang="en-US" b="1" spc="247" dirty="0">
                <a:solidFill>
                  <a:srgbClr val="231F20"/>
                </a:solidFill>
                <a:latin typeface="DM Sans"/>
              </a:rPr>
              <a:t>H1</a:t>
            </a:r>
            <a:r>
              <a:rPr lang="en-US" spc="247" dirty="0">
                <a:solidFill>
                  <a:srgbClr val="231F20"/>
                </a:solidFill>
                <a:latin typeface="DM Sans"/>
              </a:rPr>
              <a:t>, </a:t>
            </a:r>
            <a:r>
              <a:rPr lang="en-US" b="1" spc="247" dirty="0">
                <a:solidFill>
                  <a:srgbClr val="231F20"/>
                </a:solidFill>
                <a:latin typeface="DM Sans"/>
              </a:rPr>
              <a:t>H2</a:t>
            </a:r>
            <a:r>
              <a:rPr lang="en-US" spc="247" dirty="0">
                <a:solidFill>
                  <a:srgbClr val="231F20"/>
                </a:solidFill>
                <a:latin typeface="DM Sans"/>
              </a:rPr>
              <a:t>, </a:t>
            </a:r>
            <a:r>
              <a:rPr lang="en-US" b="1" spc="247" dirty="0">
                <a:solidFill>
                  <a:srgbClr val="231F20"/>
                </a:solidFill>
                <a:latin typeface="DM Sans"/>
              </a:rPr>
              <a:t>H3</a:t>
            </a:r>
            <a:r>
              <a:rPr lang="en-US" spc="247" dirty="0">
                <a:solidFill>
                  <a:srgbClr val="231F20"/>
                </a:solidFill>
                <a:latin typeface="DM Sans"/>
              </a:rPr>
              <a:t>).</a:t>
            </a:r>
          </a:p>
          <a:p>
            <a:pPr marL="0" lvl="0" indent="0" algn="l">
              <a:spcBef>
                <a:spcPct val="0"/>
              </a:spcBef>
            </a:pPr>
            <a:endParaRPr lang="en-US" spc="247" dirty="0">
              <a:solidFill>
                <a:srgbClr val="231F20"/>
              </a:solidFill>
              <a:latin typeface="DM Sans"/>
            </a:endParaRP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When a push-button is pressed it sends a signal to the PLC port where it is defined, then we can move that signal in the ladder code end generate actions.</a:t>
            </a:r>
          </a:p>
        </p:txBody>
      </p:sp>
      <p:sp>
        <p:nvSpPr>
          <p:cNvPr id="16" name="TextBox 15">
            <a:extLst>
              <a:ext uri="{FF2B5EF4-FFF2-40B4-BE49-F238E27FC236}">
                <a16:creationId xmlns:a16="http://schemas.microsoft.com/office/drawing/2014/main" id="{18E911FE-D291-9219-DA82-32E239692E20}"/>
              </a:ext>
            </a:extLst>
          </p:cNvPr>
          <p:cNvSpPr txBox="1"/>
          <p:nvPr/>
        </p:nvSpPr>
        <p:spPr>
          <a:xfrm>
            <a:off x="723900" y="7016242"/>
            <a:ext cx="16840200" cy="2862322"/>
          </a:xfrm>
          <a:prstGeom prst="rect">
            <a:avLst/>
          </a:prstGeom>
          <a:noFill/>
        </p:spPr>
        <p:txBody>
          <a:bodyPr wrap="square">
            <a:spAutoFit/>
          </a:bodyPr>
          <a:lstStyle/>
          <a:p>
            <a:pPr marL="0" lvl="0" indent="0" algn="l">
              <a:spcBef>
                <a:spcPct val="0"/>
              </a:spcBef>
            </a:pPr>
            <a:r>
              <a:rPr lang="en-US" spc="247" dirty="0">
                <a:solidFill>
                  <a:srgbClr val="231F20"/>
                </a:solidFill>
                <a:latin typeface="DM Sans"/>
              </a:rPr>
              <a:t>When S1 is pressed the motor 1 is activated and the conveyor 1 starts to move. Simultaneously, the motor 3 with the conveyor 3 also starts to move. The lamp H1 and H3 turned on to indicates that they are moving.</a:t>
            </a:r>
          </a:p>
          <a:p>
            <a:pPr marL="0" lvl="0" indent="0" algn="l">
              <a:spcBef>
                <a:spcPct val="0"/>
              </a:spcBef>
            </a:pPr>
            <a:endParaRPr lang="en-US" spc="247" dirty="0">
              <a:solidFill>
                <a:srgbClr val="231F20"/>
              </a:solidFill>
              <a:latin typeface="DM Sans"/>
            </a:endParaRPr>
          </a:p>
          <a:p>
            <a:pPr>
              <a:spcBef>
                <a:spcPct val="0"/>
              </a:spcBef>
            </a:pPr>
            <a:r>
              <a:rPr lang="en-US" spc="247" dirty="0">
                <a:solidFill>
                  <a:srgbClr val="231F20"/>
                </a:solidFill>
                <a:latin typeface="DM Sans"/>
              </a:rPr>
              <a:t>The same happens with S2, but here instead of motor 1 there is motor 2 with conveyor 2. The motor 3 with conveyor 3 is activated at the same way. The lamp H2 and H3 turned on to indicates that they are moving.</a:t>
            </a: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S3 and S4, as already said, are used to stop respectively conveyor 1 and conveyor 2. </a:t>
            </a:r>
          </a:p>
          <a:p>
            <a:pPr marL="0" lvl="0" indent="0" algn="l">
              <a:spcBef>
                <a:spcPct val="0"/>
              </a:spcBef>
            </a:pPr>
            <a:r>
              <a:rPr lang="en-US" spc="247" dirty="0">
                <a:solidFill>
                  <a:srgbClr val="231F20"/>
                </a:solidFill>
                <a:latin typeface="DM Sans"/>
              </a:rPr>
              <a:t>When one of them is pressed, a timer starts in the ladder and stops the motor and the conveyor after 20 seconds.</a:t>
            </a:r>
          </a:p>
          <a:p>
            <a:pPr marL="0" lvl="0" indent="0" algn="l">
              <a:spcBef>
                <a:spcPct val="0"/>
              </a:spcBef>
            </a:pPr>
            <a:r>
              <a:rPr lang="en-US" spc="247" dirty="0">
                <a:solidFill>
                  <a:srgbClr val="231F20"/>
                </a:solidFill>
                <a:latin typeface="DM Sans"/>
              </a:rPr>
              <a:t>Subsequently, motor 3 and conveyor 3 turn off automatically after 60 seconds.</a:t>
            </a:r>
          </a:p>
          <a:p>
            <a:pPr marL="0" lvl="0" indent="0" algn="l">
              <a:spcBef>
                <a:spcPct val="0"/>
              </a:spcBef>
            </a:pPr>
            <a:r>
              <a:rPr lang="en-US" spc="247" dirty="0">
                <a:solidFill>
                  <a:srgbClr val="231F20"/>
                </a:solidFill>
                <a:latin typeface="DM Sans"/>
              </a:rPr>
              <a:t>The lamps are turned off if anything is moving.</a:t>
            </a:r>
          </a:p>
        </p:txBody>
      </p:sp>
    </p:spTree>
    <p:extLst>
      <p:ext uri="{BB962C8B-B14F-4D97-AF65-F5344CB8AC3E}">
        <p14:creationId xmlns:p14="http://schemas.microsoft.com/office/powerpoint/2010/main" val="422464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F334E6F-78ED-EA3C-5F8B-4D94C5386FA3}"/>
              </a:ext>
            </a:extLst>
          </p:cNvPr>
          <p:cNvPicPr>
            <a:picLocks noChangeAspect="1"/>
          </p:cNvPicPr>
          <p:nvPr/>
        </p:nvPicPr>
        <p:blipFill rotWithShape="1">
          <a:blip r:embed="rId2">
            <a:extLst>
              <a:ext uri="{28A0092B-C50C-407E-A947-70E740481C1C}">
                <a14:useLocalDpi xmlns:a14="http://schemas.microsoft.com/office/drawing/2010/main" val="0"/>
              </a:ext>
            </a:extLst>
          </a:blip>
          <a:srcRect l="29595" t="28529" r="53230" b="9514"/>
          <a:stretch/>
        </p:blipFill>
        <p:spPr>
          <a:xfrm>
            <a:off x="1350862" y="3437819"/>
            <a:ext cx="2250028" cy="3375042"/>
          </a:xfrm>
          <a:prstGeom prst="rect">
            <a:avLst/>
          </a:prstGeom>
          <a:ln>
            <a:noFill/>
          </a:ln>
          <a:effectLst>
            <a:outerShdw blurRad="292100" dist="139700" dir="2700000" algn="tl" rotWithShape="0">
              <a:srgbClr val="333333">
                <a:alpha val="65000"/>
              </a:srgbClr>
            </a:outerShdw>
          </a:effectLst>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914400" y="852603"/>
            <a:ext cx="1859280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07 HMI</a:t>
            </a:r>
          </a:p>
        </p:txBody>
      </p:sp>
      <p:grpSp>
        <p:nvGrpSpPr>
          <p:cNvPr id="8" name="Group 10">
            <a:extLst>
              <a:ext uri="{FF2B5EF4-FFF2-40B4-BE49-F238E27FC236}">
                <a16:creationId xmlns:a16="http://schemas.microsoft.com/office/drawing/2014/main" id="{1A1FF682-748E-0E48-9674-E92E9C0EAC1A}"/>
              </a:ext>
            </a:extLst>
          </p:cNvPr>
          <p:cNvGrpSpPr/>
          <p:nvPr/>
        </p:nvGrpSpPr>
        <p:grpSpPr>
          <a:xfrm>
            <a:off x="3429000" y="3150495"/>
            <a:ext cx="1497915" cy="872162"/>
            <a:chOff x="-18059" y="-57150"/>
            <a:chExt cx="354653" cy="227743"/>
          </a:xfrm>
        </p:grpSpPr>
        <p:sp>
          <p:nvSpPr>
            <p:cNvPr id="10" name="Freeform 11">
              <a:extLst>
                <a:ext uri="{FF2B5EF4-FFF2-40B4-BE49-F238E27FC236}">
                  <a16:creationId xmlns:a16="http://schemas.microsoft.com/office/drawing/2014/main" id="{D012F63B-26D8-12DA-E3CA-C7E9F412FCA2}"/>
                </a:ext>
              </a:extLst>
            </p:cNvPr>
            <p:cNvSpPr/>
            <p:nvPr/>
          </p:nvSpPr>
          <p:spPr>
            <a:xfrm>
              <a:off x="-18059" y="-17355"/>
              <a:ext cx="301555"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1" name="TextBox 10">
              <a:extLst>
                <a:ext uri="{FF2B5EF4-FFF2-40B4-BE49-F238E27FC236}">
                  <a16:creationId xmlns:a16="http://schemas.microsoft.com/office/drawing/2014/main" id="{40099715-396A-647C-3186-7B0B9BAD3817}"/>
                </a:ext>
              </a:extLst>
            </p:cNvPr>
            <p:cNvSpPr txBox="1"/>
            <p:nvPr/>
          </p:nvSpPr>
          <p:spPr>
            <a:xfrm>
              <a:off x="17016" y="-57150"/>
              <a:ext cx="319578"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BOXES</a:t>
              </a:r>
            </a:p>
          </p:txBody>
        </p:sp>
      </p:grpSp>
      <p:sp>
        <p:nvSpPr>
          <p:cNvPr id="14" name="TextBox 13">
            <a:extLst>
              <a:ext uri="{FF2B5EF4-FFF2-40B4-BE49-F238E27FC236}">
                <a16:creationId xmlns:a16="http://schemas.microsoft.com/office/drawing/2014/main" id="{260CA126-BAD5-8B6C-9C93-E69D9AD1F8EA}"/>
              </a:ext>
            </a:extLst>
          </p:cNvPr>
          <p:cNvSpPr txBox="1"/>
          <p:nvPr/>
        </p:nvSpPr>
        <p:spPr>
          <a:xfrm>
            <a:off x="4572000" y="4479154"/>
            <a:ext cx="12954000" cy="2308324"/>
          </a:xfrm>
          <a:prstGeom prst="rect">
            <a:avLst/>
          </a:prstGeom>
          <a:noFill/>
        </p:spPr>
        <p:txBody>
          <a:bodyPr wrap="square">
            <a:spAutoFit/>
          </a:bodyPr>
          <a:lstStyle/>
          <a:p>
            <a:pPr marL="0" lvl="0" indent="0" algn="l">
              <a:spcBef>
                <a:spcPct val="0"/>
              </a:spcBef>
            </a:pPr>
            <a:r>
              <a:rPr lang="en-US" sz="1800" spc="247" dirty="0">
                <a:solidFill>
                  <a:srgbClr val="231F20"/>
                </a:solidFill>
                <a:latin typeface="DM Sans"/>
              </a:rPr>
              <a:t>We wanted to add a section regarding the movements of boxes </a:t>
            </a:r>
            <a:r>
              <a:rPr lang="en-US" spc="247" dirty="0">
                <a:solidFill>
                  <a:srgbClr val="231F20"/>
                </a:solidFill>
                <a:latin typeface="DM Sans"/>
              </a:rPr>
              <a:t>on the conveyors to have a more realistic system.</a:t>
            </a:r>
            <a:endParaRPr lang="en-US" sz="1800" spc="247" dirty="0">
              <a:solidFill>
                <a:srgbClr val="231F20"/>
              </a:solidFill>
              <a:latin typeface="DM Sans"/>
            </a:endParaRPr>
          </a:p>
          <a:p>
            <a:pPr marL="0" lvl="0" indent="0" algn="l">
              <a:spcBef>
                <a:spcPct val="0"/>
              </a:spcBef>
            </a:pPr>
            <a:endParaRPr lang="en-US" spc="247" dirty="0">
              <a:solidFill>
                <a:srgbClr val="231F20"/>
              </a:solidFill>
              <a:latin typeface="DM Sans"/>
            </a:endParaRPr>
          </a:p>
          <a:p>
            <a:pPr marL="0" lvl="0" indent="0" algn="l">
              <a:spcBef>
                <a:spcPct val="0"/>
              </a:spcBef>
            </a:pPr>
            <a:r>
              <a:rPr lang="en-US" sz="1800" spc="247" dirty="0">
                <a:solidFill>
                  <a:srgbClr val="231F20"/>
                </a:solidFill>
                <a:latin typeface="DM Sans"/>
              </a:rPr>
              <a:t>In this section there are </a:t>
            </a:r>
            <a:r>
              <a:rPr lang="en-US" sz="1800" b="1" spc="247" dirty="0" err="1">
                <a:solidFill>
                  <a:srgbClr val="231F20"/>
                </a:solidFill>
                <a:latin typeface="DM Sans"/>
              </a:rPr>
              <a:t>start_box_left</a:t>
            </a:r>
            <a:r>
              <a:rPr lang="en-US" sz="1800" spc="247" dirty="0">
                <a:solidFill>
                  <a:srgbClr val="231F20"/>
                </a:solidFill>
                <a:latin typeface="DM Sans"/>
              </a:rPr>
              <a:t> and </a:t>
            </a:r>
            <a:r>
              <a:rPr lang="en-US" sz="1800" b="1" spc="247" dirty="0" err="1">
                <a:solidFill>
                  <a:srgbClr val="231F20"/>
                </a:solidFill>
                <a:latin typeface="DM Sans"/>
              </a:rPr>
              <a:t>start_box_righ</a:t>
            </a:r>
            <a:r>
              <a:rPr lang="en-US" b="1" spc="247" dirty="0" err="1">
                <a:solidFill>
                  <a:srgbClr val="231F20"/>
                </a:solidFill>
                <a:latin typeface="DM Sans"/>
              </a:rPr>
              <a:t>t</a:t>
            </a:r>
            <a:r>
              <a:rPr lang="en-US" b="1" spc="247" dirty="0">
                <a:solidFill>
                  <a:srgbClr val="231F20"/>
                </a:solidFill>
                <a:latin typeface="DM Sans"/>
              </a:rPr>
              <a:t> </a:t>
            </a:r>
            <a:r>
              <a:rPr lang="en-US" sz="1800" spc="247" dirty="0">
                <a:solidFill>
                  <a:srgbClr val="231F20"/>
                </a:solidFill>
                <a:latin typeface="DM Sans"/>
              </a:rPr>
              <a:t> to start the cycle with a box </a:t>
            </a:r>
            <a:r>
              <a:rPr lang="en-US" spc="247" dirty="0">
                <a:solidFill>
                  <a:srgbClr val="231F20"/>
                </a:solidFill>
                <a:latin typeface="DM Sans"/>
              </a:rPr>
              <a:t>and the corresponding buttons to stop them.</a:t>
            </a:r>
          </a:p>
          <a:p>
            <a:pPr marL="0" lvl="0" indent="0" algn="l">
              <a:spcBef>
                <a:spcPct val="0"/>
              </a:spcBef>
            </a:pPr>
            <a:endParaRPr lang="en-US" spc="247" dirty="0">
              <a:solidFill>
                <a:srgbClr val="231F20"/>
              </a:solidFill>
              <a:latin typeface="DM Sans"/>
            </a:endParaRPr>
          </a:p>
          <a:p>
            <a:r>
              <a:rPr lang="en-US" spc="247" dirty="0">
                <a:solidFill>
                  <a:srgbClr val="231F20"/>
                </a:solidFill>
                <a:latin typeface="DM Sans"/>
              </a:rPr>
              <a:t>So, we have four push-button and a lamp that allows us to know the status of the box cycle, if it is active or not (blue lamp: </a:t>
            </a:r>
            <a:r>
              <a:rPr lang="en-US" b="1" spc="247" dirty="0">
                <a:solidFill>
                  <a:srgbClr val="231F20"/>
                </a:solidFill>
                <a:latin typeface="DM Sans"/>
              </a:rPr>
              <a:t>run</a:t>
            </a:r>
            <a:r>
              <a:rPr lang="en-US" spc="247" dirty="0">
                <a:solidFill>
                  <a:srgbClr val="231F20"/>
                </a:solidFill>
                <a:latin typeface="DM Sans"/>
              </a:rPr>
              <a:t>).</a:t>
            </a:r>
          </a:p>
        </p:txBody>
      </p:sp>
      <p:sp>
        <p:nvSpPr>
          <p:cNvPr id="16" name="TextBox 15">
            <a:extLst>
              <a:ext uri="{FF2B5EF4-FFF2-40B4-BE49-F238E27FC236}">
                <a16:creationId xmlns:a16="http://schemas.microsoft.com/office/drawing/2014/main" id="{FB6E7B3C-11FA-14CE-8B3D-3E4299EE59FE}"/>
              </a:ext>
            </a:extLst>
          </p:cNvPr>
          <p:cNvSpPr txBox="1"/>
          <p:nvPr/>
        </p:nvSpPr>
        <p:spPr>
          <a:xfrm>
            <a:off x="1350862" y="7703116"/>
            <a:ext cx="14270138" cy="923330"/>
          </a:xfrm>
          <a:prstGeom prst="rect">
            <a:avLst/>
          </a:prstGeom>
          <a:noFill/>
        </p:spPr>
        <p:txBody>
          <a:bodyPr wrap="square">
            <a:spAutoFit/>
          </a:bodyPr>
          <a:lstStyle/>
          <a:p>
            <a:r>
              <a:rPr lang="en-US" spc="247" dirty="0">
                <a:solidFill>
                  <a:srgbClr val="231F20"/>
                </a:solidFill>
                <a:latin typeface="DM Sans"/>
              </a:rPr>
              <a:t>The green push-button can be pressed only if the conveyor associated is already turned on.</a:t>
            </a:r>
          </a:p>
          <a:p>
            <a:r>
              <a:rPr lang="en-US" spc="247" dirty="0">
                <a:solidFill>
                  <a:srgbClr val="231F20"/>
                </a:solidFill>
                <a:latin typeface="DM Sans"/>
              </a:rPr>
              <a:t>For example, we can start the cycle with the box form the left only if the conveyor 1 is active.</a:t>
            </a:r>
          </a:p>
          <a:p>
            <a:r>
              <a:rPr lang="en-US" spc="247" dirty="0">
                <a:solidFill>
                  <a:srgbClr val="231F20"/>
                </a:solidFill>
                <a:latin typeface="DM Sans"/>
              </a:rPr>
              <a:t>The same is for the other side but with the conveyor 2.</a:t>
            </a:r>
          </a:p>
        </p:txBody>
      </p:sp>
    </p:spTree>
    <p:extLst>
      <p:ext uri="{BB962C8B-B14F-4D97-AF65-F5344CB8AC3E}">
        <p14:creationId xmlns:p14="http://schemas.microsoft.com/office/powerpoint/2010/main" val="1149030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A0622-B745-3766-0A80-10DE1FB1A7D1}"/>
              </a:ext>
            </a:extLst>
          </p:cNvPr>
          <p:cNvPicPr>
            <a:picLocks noChangeAspect="1"/>
          </p:cNvPicPr>
          <p:nvPr/>
        </p:nvPicPr>
        <p:blipFill rotWithShape="1">
          <a:blip r:embed="rId2">
            <a:extLst>
              <a:ext uri="{28A0092B-C50C-407E-A947-70E740481C1C}">
                <a14:useLocalDpi xmlns:a14="http://schemas.microsoft.com/office/drawing/2010/main" val="0"/>
              </a:ext>
            </a:extLst>
          </a:blip>
          <a:srcRect l="47164" t="29358" r="36616" b="10979"/>
          <a:stretch/>
        </p:blipFill>
        <p:spPr>
          <a:xfrm>
            <a:off x="938643" y="3442595"/>
            <a:ext cx="2347482" cy="3590267"/>
          </a:xfrm>
          <a:prstGeom prst="rect">
            <a:avLst/>
          </a:prstGeom>
          <a:ln>
            <a:noFill/>
          </a:ln>
          <a:effectLst>
            <a:outerShdw blurRad="292100" dist="139700" dir="2700000" algn="tl" rotWithShape="0">
              <a:srgbClr val="333333">
                <a:alpha val="65000"/>
              </a:srgbClr>
            </a:outerShdw>
          </a:effectLst>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914400" y="852603"/>
            <a:ext cx="1859280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07 HMI</a:t>
            </a:r>
          </a:p>
        </p:txBody>
      </p:sp>
      <p:grpSp>
        <p:nvGrpSpPr>
          <p:cNvPr id="13" name="Group 10">
            <a:extLst>
              <a:ext uri="{FF2B5EF4-FFF2-40B4-BE49-F238E27FC236}">
                <a16:creationId xmlns:a16="http://schemas.microsoft.com/office/drawing/2014/main" id="{5B126FC1-F214-94B7-808E-FF2E02DF5820}"/>
              </a:ext>
            </a:extLst>
          </p:cNvPr>
          <p:cNvGrpSpPr/>
          <p:nvPr/>
        </p:nvGrpSpPr>
        <p:grpSpPr>
          <a:xfrm>
            <a:off x="2971800" y="3156187"/>
            <a:ext cx="2209800" cy="872162"/>
            <a:chOff x="-18059" y="-57150"/>
            <a:chExt cx="523202" cy="227743"/>
          </a:xfrm>
        </p:grpSpPr>
        <p:sp>
          <p:nvSpPr>
            <p:cNvPr id="14" name="Freeform 11">
              <a:extLst>
                <a:ext uri="{FF2B5EF4-FFF2-40B4-BE49-F238E27FC236}">
                  <a16:creationId xmlns:a16="http://schemas.microsoft.com/office/drawing/2014/main" id="{41BA9351-C8B8-5E7C-2690-AC1B9F2A53A2}"/>
                </a:ext>
              </a:extLst>
            </p:cNvPr>
            <p:cNvSpPr/>
            <p:nvPr/>
          </p:nvSpPr>
          <p:spPr>
            <a:xfrm>
              <a:off x="-18059" y="-17355"/>
              <a:ext cx="487119"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5" name="TextBox 14">
              <a:extLst>
                <a:ext uri="{FF2B5EF4-FFF2-40B4-BE49-F238E27FC236}">
                  <a16:creationId xmlns:a16="http://schemas.microsoft.com/office/drawing/2014/main" id="{7F672E95-A2F3-6BC8-4C48-B8CF643852F0}"/>
                </a:ext>
              </a:extLst>
            </p:cNvPr>
            <p:cNvSpPr txBox="1"/>
            <p:nvPr/>
          </p:nvSpPr>
          <p:spPr>
            <a:xfrm>
              <a:off x="0" y="-57150"/>
              <a:ext cx="505143"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EMERGENCY</a:t>
              </a:r>
            </a:p>
          </p:txBody>
        </p:sp>
      </p:grpSp>
      <p:sp>
        <p:nvSpPr>
          <p:cNvPr id="17" name="TextBox 16">
            <a:extLst>
              <a:ext uri="{FF2B5EF4-FFF2-40B4-BE49-F238E27FC236}">
                <a16:creationId xmlns:a16="http://schemas.microsoft.com/office/drawing/2014/main" id="{B19E0874-BCA7-5DCA-98C6-62AFC360C6C0}"/>
              </a:ext>
            </a:extLst>
          </p:cNvPr>
          <p:cNvSpPr txBox="1"/>
          <p:nvPr/>
        </p:nvSpPr>
        <p:spPr>
          <a:xfrm>
            <a:off x="3890532" y="4218847"/>
            <a:ext cx="12873468" cy="2308324"/>
          </a:xfrm>
          <a:prstGeom prst="rect">
            <a:avLst/>
          </a:prstGeom>
          <a:noFill/>
        </p:spPr>
        <p:txBody>
          <a:bodyPr wrap="square">
            <a:spAutoFit/>
          </a:bodyPr>
          <a:lstStyle/>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The </a:t>
            </a:r>
            <a:r>
              <a:rPr lang="en-US" b="1" spc="247" dirty="0">
                <a:solidFill>
                  <a:srgbClr val="231F20"/>
                </a:solidFill>
                <a:latin typeface="DM Sans"/>
              </a:rPr>
              <a:t>emergency selector </a:t>
            </a:r>
            <a:r>
              <a:rPr lang="en-US" spc="247" dirty="0">
                <a:solidFill>
                  <a:srgbClr val="231F20"/>
                </a:solidFill>
                <a:latin typeface="DM Sans"/>
              </a:rPr>
              <a:t>is used in emergency scenario to stop all the conveyors instantaneously by means of a selector.</a:t>
            </a: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We also have a lamp that allows us to check the emergency status (red lamp: </a:t>
            </a:r>
            <a:r>
              <a:rPr lang="en-US" b="1" spc="247" dirty="0">
                <a:solidFill>
                  <a:srgbClr val="231F20"/>
                </a:solidFill>
                <a:latin typeface="DM Sans"/>
              </a:rPr>
              <a:t>emergency</a:t>
            </a:r>
            <a:r>
              <a:rPr lang="en-US" spc="247" dirty="0">
                <a:solidFill>
                  <a:srgbClr val="231F20"/>
                </a:solidFill>
                <a:latin typeface="DM Sans"/>
              </a:rPr>
              <a:t>).</a:t>
            </a: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The emergency is essential and it has the highest priority.</a:t>
            </a:r>
          </a:p>
          <a:p>
            <a:pPr marL="0" lvl="0" indent="0" algn="l">
              <a:spcBef>
                <a:spcPct val="0"/>
              </a:spcBef>
            </a:pPr>
            <a:endParaRPr lang="en-US" spc="247" dirty="0">
              <a:solidFill>
                <a:srgbClr val="231F20"/>
              </a:solidFill>
              <a:latin typeface="DM Sans"/>
            </a:endParaRPr>
          </a:p>
        </p:txBody>
      </p:sp>
      <p:sp>
        <p:nvSpPr>
          <p:cNvPr id="9" name="TextBox 8">
            <a:extLst>
              <a:ext uri="{FF2B5EF4-FFF2-40B4-BE49-F238E27FC236}">
                <a16:creationId xmlns:a16="http://schemas.microsoft.com/office/drawing/2014/main" id="{1ADFE233-B616-EBBD-8D3C-82ED897EE088}"/>
              </a:ext>
            </a:extLst>
          </p:cNvPr>
          <p:cNvSpPr txBox="1"/>
          <p:nvPr/>
        </p:nvSpPr>
        <p:spPr>
          <a:xfrm>
            <a:off x="920500" y="7737794"/>
            <a:ext cx="16834100" cy="923330"/>
          </a:xfrm>
          <a:prstGeom prst="rect">
            <a:avLst/>
          </a:prstGeom>
          <a:noFill/>
        </p:spPr>
        <p:txBody>
          <a:bodyPr wrap="square">
            <a:spAutoFit/>
          </a:bodyPr>
          <a:lstStyle/>
          <a:p>
            <a:pPr marL="0" lvl="0" indent="0" algn="l">
              <a:spcBef>
                <a:spcPct val="0"/>
              </a:spcBef>
            </a:pPr>
            <a:r>
              <a:rPr lang="en-US" spc="247" dirty="0">
                <a:solidFill>
                  <a:srgbClr val="231F20"/>
                </a:solidFill>
                <a:latin typeface="DM Sans"/>
              </a:rPr>
              <a:t>Whenever the selector is switched the whole system is stopped, all the conveyors are stopped, all the boxes are stopped.</a:t>
            </a:r>
          </a:p>
          <a:p>
            <a:pPr marL="0" lvl="0" indent="0" algn="l">
              <a:spcBef>
                <a:spcPct val="0"/>
              </a:spcBef>
            </a:pPr>
            <a:r>
              <a:rPr lang="en-US" spc="247" dirty="0">
                <a:solidFill>
                  <a:srgbClr val="231F20"/>
                </a:solidFill>
                <a:latin typeface="DM Sans"/>
              </a:rPr>
              <a:t>We can then activate again the conveyors and start again the cycles with the boxes only if the switch is placed in the original position.</a:t>
            </a:r>
          </a:p>
        </p:txBody>
      </p:sp>
    </p:spTree>
    <p:extLst>
      <p:ext uri="{BB962C8B-B14F-4D97-AF65-F5344CB8AC3E}">
        <p14:creationId xmlns:p14="http://schemas.microsoft.com/office/powerpoint/2010/main" val="66796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B5A0622-B745-3766-0A80-10DE1FB1A7D1}"/>
              </a:ext>
            </a:extLst>
          </p:cNvPr>
          <p:cNvPicPr>
            <a:picLocks noChangeAspect="1"/>
          </p:cNvPicPr>
          <p:nvPr/>
        </p:nvPicPr>
        <p:blipFill rotWithShape="1">
          <a:blip r:embed="rId5">
            <a:extLst>
              <a:ext uri="{28A0092B-C50C-407E-A947-70E740481C1C}">
                <a14:useLocalDpi xmlns:a14="http://schemas.microsoft.com/office/drawing/2010/main" val="0"/>
              </a:ext>
            </a:extLst>
          </a:blip>
          <a:srcRect l="63742" t="29358" r="8587" b="8684"/>
          <a:stretch/>
        </p:blipFill>
        <p:spPr>
          <a:xfrm>
            <a:off x="385332" y="3508541"/>
            <a:ext cx="3505200" cy="3263462"/>
          </a:xfrm>
          <a:prstGeom prst="rect">
            <a:avLst/>
          </a:prstGeom>
          <a:ln>
            <a:noFill/>
          </a:ln>
          <a:effectLst>
            <a:outerShdw blurRad="292100" dist="139700" dir="2700000" algn="tl" rotWithShape="0">
              <a:srgbClr val="333333">
                <a:alpha val="65000"/>
              </a:srgbClr>
            </a:outerShdw>
          </a:effectLst>
        </p:spPr>
      </p:pic>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12" name="TextBox 12"/>
          <p:cNvSpPr txBox="1"/>
          <p:nvPr/>
        </p:nvSpPr>
        <p:spPr>
          <a:xfrm>
            <a:off x="-914400" y="852603"/>
            <a:ext cx="1859280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07 HMI</a:t>
            </a:r>
          </a:p>
        </p:txBody>
      </p:sp>
      <p:grpSp>
        <p:nvGrpSpPr>
          <p:cNvPr id="13" name="Group 10">
            <a:extLst>
              <a:ext uri="{FF2B5EF4-FFF2-40B4-BE49-F238E27FC236}">
                <a16:creationId xmlns:a16="http://schemas.microsoft.com/office/drawing/2014/main" id="{5B126FC1-F214-94B7-808E-FF2E02DF5820}"/>
              </a:ext>
            </a:extLst>
          </p:cNvPr>
          <p:cNvGrpSpPr/>
          <p:nvPr/>
        </p:nvGrpSpPr>
        <p:grpSpPr>
          <a:xfrm>
            <a:off x="3505198" y="3204539"/>
            <a:ext cx="2438402" cy="872162"/>
            <a:chOff x="-18059" y="-44524"/>
            <a:chExt cx="577327" cy="227743"/>
          </a:xfrm>
        </p:grpSpPr>
        <p:sp>
          <p:nvSpPr>
            <p:cNvPr id="14" name="Freeform 11">
              <a:extLst>
                <a:ext uri="{FF2B5EF4-FFF2-40B4-BE49-F238E27FC236}">
                  <a16:creationId xmlns:a16="http://schemas.microsoft.com/office/drawing/2014/main" id="{41BA9351-C8B8-5E7C-2690-AC1B9F2A53A2}"/>
                </a:ext>
              </a:extLst>
            </p:cNvPr>
            <p:cNvSpPr/>
            <p:nvPr/>
          </p:nvSpPr>
          <p:spPr>
            <a:xfrm>
              <a:off x="-18059" y="-17355"/>
              <a:ext cx="487119"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15" name="TextBox 14">
              <a:extLst>
                <a:ext uri="{FF2B5EF4-FFF2-40B4-BE49-F238E27FC236}">
                  <a16:creationId xmlns:a16="http://schemas.microsoft.com/office/drawing/2014/main" id="{7F672E95-A2F3-6BC8-4C48-B8CF643852F0}"/>
                </a:ext>
              </a:extLst>
            </p:cNvPr>
            <p:cNvSpPr txBox="1"/>
            <p:nvPr/>
          </p:nvSpPr>
          <p:spPr>
            <a:xfrm>
              <a:off x="54125" y="-44524"/>
              <a:ext cx="505143"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FAILURES</a:t>
              </a:r>
            </a:p>
          </p:txBody>
        </p:sp>
      </p:grpSp>
      <p:sp>
        <p:nvSpPr>
          <p:cNvPr id="17" name="TextBox 16">
            <a:extLst>
              <a:ext uri="{FF2B5EF4-FFF2-40B4-BE49-F238E27FC236}">
                <a16:creationId xmlns:a16="http://schemas.microsoft.com/office/drawing/2014/main" id="{B19E0874-BCA7-5DCA-98C6-62AFC360C6C0}"/>
              </a:ext>
            </a:extLst>
          </p:cNvPr>
          <p:cNvSpPr txBox="1"/>
          <p:nvPr/>
        </p:nvSpPr>
        <p:spPr>
          <a:xfrm>
            <a:off x="4366782" y="4195140"/>
            <a:ext cx="12168618" cy="4801314"/>
          </a:xfrm>
          <a:prstGeom prst="rect">
            <a:avLst/>
          </a:prstGeom>
          <a:noFill/>
        </p:spPr>
        <p:txBody>
          <a:bodyPr wrap="square">
            <a:spAutoFit/>
          </a:bodyPr>
          <a:lstStyle/>
          <a:p>
            <a:pPr marL="0" lvl="0" indent="0" algn="l">
              <a:spcBef>
                <a:spcPct val="0"/>
              </a:spcBef>
            </a:pPr>
            <a:r>
              <a:rPr lang="en-US" spc="247" dirty="0">
                <a:solidFill>
                  <a:srgbClr val="231F20"/>
                </a:solidFill>
                <a:latin typeface="DM Sans"/>
              </a:rPr>
              <a:t>The </a:t>
            </a:r>
            <a:r>
              <a:rPr lang="en-US" b="1" spc="247" dirty="0">
                <a:solidFill>
                  <a:srgbClr val="231F20"/>
                </a:solidFill>
                <a:latin typeface="DM Sans"/>
              </a:rPr>
              <a:t>FAILURES</a:t>
            </a:r>
            <a:r>
              <a:rPr lang="en-US" spc="247" dirty="0">
                <a:solidFill>
                  <a:srgbClr val="231F20"/>
                </a:solidFill>
                <a:latin typeface="DM Sans"/>
              </a:rPr>
              <a:t> are handled by the last section of the HMI.</a:t>
            </a:r>
          </a:p>
          <a:p>
            <a:pPr marL="0" lvl="0" indent="0" algn="l">
              <a:spcBef>
                <a:spcPct val="0"/>
              </a:spcBef>
            </a:pPr>
            <a:endParaRPr lang="en-US" spc="247" dirty="0">
              <a:solidFill>
                <a:srgbClr val="231F20"/>
              </a:solidFill>
              <a:latin typeface="DM Sans"/>
            </a:endParaRPr>
          </a:p>
          <a:p>
            <a:pPr marL="0" lvl="0" indent="0" algn="l">
              <a:spcBef>
                <a:spcPct val="0"/>
              </a:spcBef>
            </a:pPr>
            <a:r>
              <a:rPr lang="en-US" spc="247" dirty="0">
                <a:solidFill>
                  <a:srgbClr val="231F20"/>
                </a:solidFill>
                <a:latin typeface="DM Sans"/>
              </a:rPr>
              <a:t>We have </a:t>
            </a:r>
            <a:r>
              <a:rPr lang="en-US" u="sng" spc="247" dirty="0">
                <a:solidFill>
                  <a:srgbClr val="231F20"/>
                </a:solidFill>
                <a:latin typeface="DM Sans"/>
              </a:rPr>
              <a:t>two selectors</a:t>
            </a:r>
            <a:r>
              <a:rPr lang="en-US" spc="247" dirty="0">
                <a:solidFill>
                  <a:srgbClr val="231F20"/>
                </a:solidFill>
                <a:latin typeface="DM Sans"/>
              </a:rPr>
              <a:t> that simulate two different failure scenarios.</a:t>
            </a:r>
          </a:p>
          <a:p>
            <a:pPr marL="0" lvl="0" indent="0" algn="l">
              <a:spcBef>
                <a:spcPct val="0"/>
              </a:spcBef>
            </a:pPr>
            <a:endParaRPr lang="en-US" spc="247" dirty="0">
              <a:solidFill>
                <a:srgbClr val="231F20"/>
              </a:solidFill>
              <a:latin typeface="DM Sans"/>
            </a:endParaRPr>
          </a:p>
          <a:p>
            <a:pPr marL="285750" lvl="0" indent="-285750" algn="l">
              <a:spcBef>
                <a:spcPct val="0"/>
              </a:spcBef>
              <a:buFont typeface="Arial" panose="020B0604020202020204" pitchFamily="34" charset="0"/>
              <a:buChar char="•"/>
            </a:pPr>
            <a:r>
              <a:rPr lang="en-US" b="1" spc="247" dirty="0">
                <a:solidFill>
                  <a:srgbClr val="231F20"/>
                </a:solidFill>
                <a:latin typeface="DM Sans"/>
              </a:rPr>
              <a:t>Failure 1:</a:t>
            </a:r>
          </a:p>
          <a:p>
            <a:pPr lvl="1">
              <a:spcBef>
                <a:spcPct val="0"/>
              </a:spcBef>
            </a:pPr>
            <a:r>
              <a:rPr lang="en-US" spc="247" dirty="0">
                <a:solidFill>
                  <a:srgbClr val="231F20"/>
                </a:solidFill>
                <a:latin typeface="DM Sans"/>
              </a:rPr>
              <a:t>- Unknown cause, generic failure.</a:t>
            </a:r>
          </a:p>
          <a:p>
            <a:pPr lvl="1">
              <a:spcBef>
                <a:spcPct val="0"/>
              </a:spcBef>
            </a:pPr>
            <a:r>
              <a:rPr lang="en-US" spc="247" dirty="0">
                <a:solidFill>
                  <a:srgbClr val="231F20"/>
                </a:solidFill>
                <a:latin typeface="DM Sans"/>
              </a:rPr>
              <a:t>- It stops the conveyor 1 instantaneously and the conveyor 3 after 4 seconds.</a:t>
            </a:r>
          </a:p>
          <a:p>
            <a:pPr lvl="1">
              <a:spcBef>
                <a:spcPct val="0"/>
              </a:spcBef>
            </a:pPr>
            <a:r>
              <a:rPr lang="en-US" spc="247" dirty="0">
                <a:solidFill>
                  <a:srgbClr val="231F20"/>
                </a:solidFill>
                <a:latin typeface="DM Sans"/>
              </a:rPr>
              <a:t>- The red lamps on the conveyors are turned on.</a:t>
            </a:r>
          </a:p>
          <a:p>
            <a:pPr lvl="1">
              <a:spcBef>
                <a:spcPct val="0"/>
              </a:spcBef>
            </a:pPr>
            <a:r>
              <a:rPr lang="en-US" spc="247" dirty="0">
                <a:solidFill>
                  <a:srgbClr val="231F20"/>
                </a:solidFill>
                <a:latin typeface="DM Sans"/>
              </a:rPr>
              <a:t>- The yellow lamp in the HMI starts blinking.</a:t>
            </a:r>
          </a:p>
          <a:p>
            <a:pPr marL="285750" lvl="0" indent="-285750" algn="l">
              <a:spcBef>
                <a:spcPct val="0"/>
              </a:spcBef>
              <a:buFont typeface="Arial" panose="020B0604020202020204" pitchFamily="34" charset="0"/>
              <a:buChar char="•"/>
            </a:pPr>
            <a:endParaRPr lang="en-US" spc="247" dirty="0">
              <a:solidFill>
                <a:srgbClr val="231F20"/>
              </a:solidFill>
              <a:latin typeface="DM Sans"/>
            </a:endParaRPr>
          </a:p>
          <a:p>
            <a:pPr marL="285750" lvl="0" indent="-285750" algn="l">
              <a:spcBef>
                <a:spcPct val="0"/>
              </a:spcBef>
              <a:buFont typeface="Arial" panose="020B0604020202020204" pitchFamily="34" charset="0"/>
              <a:buChar char="•"/>
            </a:pPr>
            <a:endParaRPr lang="en-US" spc="247" dirty="0">
              <a:solidFill>
                <a:srgbClr val="231F20"/>
              </a:solidFill>
              <a:latin typeface="DM Sans"/>
            </a:endParaRPr>
          </a:p>
          <a:p>
            <a:pPr marL="285750" lvl="0" indent="-285750" algn="l">
              <a:spcBef>
                <a:spcPct val="0"/>
              </a:spcBef>
              <a:buFont typeface="Arial" panose="020B0604020202020204" pitchFamily="34" charset="0"/>
              <a:buChar char="•"/>
            </a:pPr>
            <a:r>
              <a:rPr lang="en-US" b="1" spc="247" dirty="0">
                <a:solidFill>
                  <a:srgbClr val="231F20"/>
                </a:solidFill>
                <a:latin typeface="DM Sans"/>
              </a:rPr>
              <a:t>Failure 2:</a:t>
            </a:r>
          </a:p>
          <a:p>
            <a:pPr lvl="1">
              <a:spcBef>
                <a:spcPct val="0"/>
              </a:spcBef>
            </a:pPr>
            <a:r>
              <a:rPr lang="en-US" spc="247" dirty="0">
                <a:solidFill>
                  <a:srgbClr val="231F20"/>
                </a:solidFill>
                <a:latin typeface="DM Sans"/>
              </a:rPr>
              <a:t>- Temperature limit is reached.</a:t>
            </a:r>
          </a:p>
          <a:p>
            <a:pPr lvl="1">
              <a:spcBef>
                <a:spcPct val="0"/>
              </a:spcBef>
            </a:pPr>
            <a:r>
              <a:rPr lang="en-US" spc="247" dirty="0">
                <a:solidFill>
                  <a:srgbClr val="231F20"/>
                </a:solidFill>
                <a:latin typeface="DM Sans"/>
              </a:rPr>
              <a:t>- After 10 seconds the temperature reaches 80 °C, so to avoid motor damages it stops the conveyor 1 instantaneously and the conveyor 3 after 4 seconds.</a:t>
            </a:r>
          </a:p>
          <a:p>
            <a:pPr lvl="1">
              <a:spcBef>
                <a:spcPct val="0"/>
              </a:spcBef>
            </a:pPr>
            <a:r>
              <a:rPr lang="en-US" spc="247" dirty="0">
                <a:solidFill>
                  <a:srgbClr val="231F20"/>
                </a:solidFill>
                <a:latin typeface="DM Sans"/>
              </a:rPr>
              <a:t>- The red lamps on the conveyors are turned on.</a:t>
            </a:r>
          </a:p>
          <a:p>
            <a:pPr lvl="1">
              <a:spcBef>
                <a:spcPct val="0"/>
              </a:spcBef>
            </a:pPr>
            <a:r>
              <a:rPr lang="en-US" spc="247" dirty="0">
                <a:solidFill>
                  <a:srgbClr val="231F20"/>
                </a:solidFill>
                <a:latin typeface="DM Sans"/>
              </a:rPr>
              <a:t>- The yellow lamp in the HMI starts blinking.</a:t>
            </a:r>
          </a:p>
        </p:txBody>
      </p:sp>
      <p:pic>
        <p:nvPicPr>
          <p:cNvPr id="8" name="ANIMATION COMPLETE">
            <a:hlinkClick r:id="" action="ppaction://media"/>
            <a:extLst>
              <a:ext uri="{FF2B5EF4-FFF2-40B4-BE49-F238E27FC236}">
                <a16:creationId xmlns:a16="http://schemas.microsoft.com/office/drawing/2014/main" id="{57C2E954-6B92-A091-B50F-EC0236168A8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38527" t="16770" r="51177" b="61562"/>
          <a:stretch/>
        </p:blipFill>
        <p:spPr>
          <a:xfrm>
            <a:off x="586001" y="7048500"/>
            <a:ext cx="3309447" cy="2858578"/>
          </a:xfrm>
          <a:prstGeom prst="rect">
            <a:avLst/>
          </a:prstGeom>
        </p:spPr>
      </p:pic>
    </p:spTree>
    <p:extLst>
      <p:ext uri="{BB962C8B-B14F-4D97-AF65-F5344CB8AC3E}">
        <p14:creationId xmlns:p14="http://schemas.microsoft.com/office/powerpoint/2010/main" val="2826831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4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ln>
            <a:noFill/>
          </a:ln>
          <a:effectLst>
            <a:outerShdw blurRad="292100" dist="139700" dir="2700000" algn="tl" rotWithShape="0">
              <a:srgbClr val="333333">
                <a:alpha val="65000"/>
              </a:srgbClr>
            </a:outerShdw>
          </a:effectLst>
        </p:spPr>
        <p:txBody>
          <a:bodyPr/>
          <a:lstStyle/>
          <a:p>
            <a:endParaRPr lang="en-GB" dirty="0"/>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08 Animations</a:t>
            </a:r>
          </a:p>
        </p:txBody>
      </p:sp>
      <p:pic>
        <p:nvPicPr>
          <p:cNvPr id="9" name="Picture 8">
            <a:extLst>
              <a:ext uri="{FF2B5EF4-FFF2-40B4-BE49-F238E27FC236}">
                <a16:creationId xmlns:a16="http://schemas.microsoft.com/office/drawing/2014/main" id="{051F04F9-AE40-40E4-6211-750E422494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321631" y="4840560"/>
            <a:ext cx="6128169" cy="2360341"/>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0524440C-617C-08D7-CE1F-ADDE250B09D5}"/>
              </a:ext>
            </a:extLst>
          </p:cNvPr>
          <p:cNvSpPr txBox="1"/>
          <p:nvPr/>
        </p:nvSpPr>
        <p:spPr>
          <a:xfrm>
            <a:off x="838200" y="3624933"/>
            <a:ext cx="16383000" cy="6463308"/>
          </a:xfrm>
          <a:prstGeom prst="rect">
            <a:avLst/>
          </a:prstGeom>
          <a:noFill/>
        </p:spPr>
        <p:txBody>
          <a:bodyPr wrap="square">
            <a:spAutoFit/>
          </a:bodyPr>
          <a:lstStyle/>
          <a:p>
            <a:r>
              <a:rPr lang="en-US" spc="247" dirty="0">
                <a:solidFill>
                  <a:srgbClr val="231F20"/>
                </a:solidFill>
                <a:latin typeface="DM Sans"/>
              </a:rPr>
              <a:t>As last step we built the model graphically to be able to create animations and test the system.</a:t>
            </a:r>
          </a:p>
          <a:p>
            <a:endParaRPr lang="en-US" spc="247" dirty="0">
              <a:solidFill>
                <a:srgbClr val="231F20"/>
              </a:solidFill>
              <a:latin typeface="DM Sans"/>
            </a:endParaRPr>
          </a:p>
          <a:p>
            <a:r>
              <a:rPr lang="en-US" spc="247" dirty="0">
                <a:solidFill>
                  <a:srgbClr val="231F20"/>
                </a:solidFill>
                <a:latin typeface="DM Sans"/>
              </a:rPr>
              <a:t>We created everything form scratch, with lines, round and square shapes, in particular we drew:</a:t>
            </a:r>
          </a:p>
          <a:p>
            <a:endParaRPr lang="en-GB" spc="247" dirty="0">
              <a:solidFill>
                <a:srgbClr val="231F20"/>
              </a:solidFill>
              <a:latin typeface="DM Sans"/>
            </a:endParaRPr>
          </a:p>
          <a:p>
            <a:pPr marL="285750" indent="-285750">
              <a:buFont typeface="Arial" panose="020B0604020202020204" pitchFamily="34" charset="0"/>
              <a:buChar char="•"/>
            </a:pPr>
            <a:r>
              <a:rPr lang="en-US" spc="247" dirty="0">
                <a:solidFill>
                  <a:srgbClr val="231F20"/>
                </a:solidFill>
                <a:latin typeface="DM Sans"/>
              </a:rPr>
              <a:t>4 boxes</a:t>
            </a:r>
          </a:p>
          <a:p>
            <a:pPr marL="285750" indent="-285750">
              <a:buFont typeface="Arial" panose="020B0604020202020204" pitchFamily="34" charset="0"/>
              <a:buChar char="•"/>
            </a:pPr>
            <a:r>
              <a:rPr lang="en-US" spc="247" dirty="0">
                <a:solidFill>
                  <a:srgbClr val="231F20"/>
                </a:solidFill>
                <a:latin typeface="DM Sans"/>
              </a:rPr>
              <a:t>3 motors</a:t>
            </a:r>
          </a:p>
          <a:p>
            <a:pPr marL="285750" indent="-285750">
              <a:buFont typeface="Arial" panose="020B0604020202020204" pitchFamily="34" charset="0"/>
              <a:buChar char="•"/>
            </a:pPr>
            <a:r>
              <a:rPr lang="en-US" spc="247" dirty="0">
                <a:solidFill>
                  <a:srgbClr val="231F20"/>
                </a:solidFill>
                <a:latin typeface="DM Sans"/>
              </a:rPr>
              <a:t>6 gear wheels </a:t>
            </a:r>
          </a:p>
          <a:p>
            <a:pPr marL="285750" indent="-285750">
              <a:buFont typeface="Arial" panose="020B0604020202020204" pitchFamily="34" charset="0"/>
              <a:buChar char="•"/>
            </a:pPr>
            <a:r>
              <a:rPr lang="en-US" spc="247" dirty="0">
                <a:solidFill>
                  <a:srgbClr val="231F20"/>
                </a:solidFill>
                <a:latin typeface="DM Sans"/>
              </a:rPr>
              <a:t>3 sensors</a:t>
            </a:r>
          </a:p>
          <a:p>
            <a:pPr marL="285750" indent="-285750">
              <a:buFont typeface="Arial" panose="020B0604020202020204" pitchFamily="34" charset="0"/>
              <a:buChar char="•"/>
            </a:pPr>
            <a:r>
              <a:rPr lang="en-US" spc="247" dirty="0">
                <a:solidFill>
                  <a:srgbClr val="231F20"/>
                </a:solidFill>
                <a:latin typeface="DM Sans"/>
              </a:rPr>
              <a:t>3 buttonhole</a:t>
            </a:r>
          </a:p>
          <a:p>
            <a:pPr marL="285750" indent="-285750">
              <a:buFont typeface="Arial" panose="020B0604020202020204" pitchFamily="34" charset="0"/>
              <a:buChar char="•"/>
            </a:pPr>
            <a:r>
              <a:rPr lang="en-US" spc="247" dirty="0">
                <a:solidFill>
                  <a:srgbClr val="231F20"/>
                </a:solidFill>
                <a:latin typeface="DM Sans"/>
              </a:rPr>
              <a:t>1 funnel</a:t>
            </a:r>
          </a:p>
          <a:p>
            <a:endParaRPr lang="en-US" spc="247" dirty="0">
              <a:solidFill>
                <a:srgbClr val="231F20"/>
              </a:solidFill>
              <a:latin typeface="DM Sans"/>
            </a:endParaRPr>
          </a:p>
          <a:p>
            <a:r>
              <a:rPr lang="en-US" spc="247" dirty="0">
                <a:solidFill>
                  <a:srgbClr val="231F20"/>
                </a:solidFill>
                <a:latin typeface="DM Sans"/>
              </a:rPr>
              <a:t>After drawing everything we set the line width and the colors.</a:t>
            </a:r>
          </a:p>
          <a:p>
            <a:endParaRPr lang="en-US" spc="247" dirty="0">
              <a:solidFill>
                <a:srgbClr val="231F20"/>
              </a:solidFill>
              <a:latin typeface="DM Sans"/>
            </a:endParaRPr>
          </a:p>
          <a:p>
            <a:endParaRPr lang="en-GB" spc="247" dirty="0">
              <a:solidFill>
                <a:srgbClr val="231F20"/>
              </a:solidFill>
              <a:latin typeface="DM Sans"/>
            </a:endParaRPr>
          </a:p>
          <a:p>
            <a:r>
              <a:rPr lang="en-US" spc="247" dirty="0">
                <a:solidFill>
                  <a:srgbClr val="231F20"/>
                </a:solidFill>
                <a:latin typeface="DM Sans"/>
              </a:rPr>
              <a:t>Then we put everything together in order to make a clear system, visible and understandable.</a:t>
            </a:r>
          </a:p>
          <a:p>
            <a:endParaRPr lang="en-US" spc="247" dirty="0">
              <a:solidFill>
                <a:srgbClr val="231F20"/>
              </a:solidFill>
              <a:latin typeface="DM Sans"/>
            </a:endParaRPr>
          </a:p>
          <a:p>
            <a:r>
              <a:rPr lang="it-IT" spc="247" dirty="0">
                <a:solidFill>
                  <a:srgbClr val="231F20"/>
                </a:solidFill>
                <a:latin typeface="DM Sans"/>
              </a:rPr>
              <a:t>To be </a:t>
            </a:r>
            <a:r>
              <a:rPr lang="en-GB" spc="247" dirty="0">
                <a:solidFill>
                  <a:srgbClr val="231F20"/>
                </a:solidFill>
                <a:latin typeface="DM Sans"/>
              </a:rPr>
              <a:t>able</a:t>
            </a:r>
            <a:r>
              <a:rPr lang="it-IT" spc="247" dirty="0">
                <a:solidFill>
                  <a:srgbClr val="231F20"/>
                </a:solidFill>
                <a:latin typeface="DM Sans"/>
              </a:rPr>
              <a:t> to control the </a:t>
            </a:r>
            <a:r>
              <a:rPr lang="it-IT" spc="247" dirty="0" err="1">
                <a:solidFill>
                  <a:srgbClr val="231F20"/>
                </a:solidFill>
                <a:latin typeface="DM Sans"/>
              </a:rPr>
              <a:t>animations</a:t>
            </a:r>
            <a:r>
              <a:rPr lang="it-IT" spc="247" dirty="0">
                <a:solidFill>
                  <a:srgbClr val="231F20"/>
                </a:solidFill>
                <a:latin typeface="DM Sans"/>
              </a:rPr>
              <a:t> with the routine </a:t>
            </a:r>
            <a:r>
              <a:rPr lang="en-US" spc="247" dirty="0">
                <a:solidFill>
                  <a:srgbClr val="231F20"/>
                </a:solidFill>
                <a:latin typeface="DM Sans"/>
              </a:rPr>
              <a:t>programmed</a:t>
            </a:r>
            <a:r>
              <a:rPr lang="it-IT" spc="247" dirty="0">
                <a:solidFill>
                  <a:srgbClr val="231F20"/>
                </a:solidFill>
                <a:latin typeface="DM Sans"/>
              </a:rPr>
              <a:t> with Ladder code and GRAFCET </a:t>
            </a:r>
            <a:r>
              <a:rPr lang="it-IT" spc="247" dirty="0" err="1">
                <a:solidFill>
                  <a:srgbClr val="231F20"/>
                </a:solidFill>
                <a:latin typeface="DM Sans"/>
              </a:rPr>
              <a:t>we</a:t>
            </a:r>
            <a:r>
              <a:rPr lang="it-IT" spc="247" dirty="0">
                <a:solidFill>
                  <a:srgbClr val="231F20"/>
                </a:solidFill>
                <a:latin typeface="DM Sans"/>
              </a:rPr>
              <a:t> </a:t>
            </a:r>
            <a:r>
              <a:rPr lang="it-IT" spc="247" dirty="0" err="1">
                <a:solidFill>
                  <a:srgbClr val="231F20"/>
                </a:solidFill>
                <a:latin typeface="DM Sans"/>
              </a:rPr>
              <a:t>had</a:t>
            </a:r>
            <a:r>
              <a:rPr lang="it-IT" spc="247" dirty="0">
                <a:solidFill>
                  <a:srgbClr val="231F20"/>
                </a:solidFill>
                <a:latin typeface="DM Sans"/>
              </a:rPr>
              <a:t> to </a:t>
            </a:r>
            <a:r>
              <a:rPr lang="it-IT" spc="247" dirty="0" err="1">
                <a:solidFill>
                  <a:srgbClr val="231F20"/>
                </a:solidFill>
                <a:latin typeface="DM Sans"/>
              </a:rPr>
              <a:t>connect</a:t>
            </a:r>
            <a:r>
              <a:rPr lang="it-IT" spc="247" dirty="0">
                <a:solidFill>
                  <a:srgbClr val="231F20"/>
                </a:solidFill>
                <a:latin typeface="DM Sans"/>
              </a:rPr>
              <a:t> the </a:t>
            </a:r>
            <a:r>
              <a:rPr lang="it-IT" spc="247" dirty="0" err="1">
                <a:solidFill>
                  <a:srgbClr val="231F20"/>
                </a:solidFill>
                <a:latin typeface="DM Sans"/>
              </a:rPr>
              <a:t>objects</a:t>
            </a:r>
            <a:r>
              <a:rPr lang="it-IT" spc="247" dirty="0">
                <a:solidFill>
                  <a:srgbClr val="231F20"/>
                </a:solidFill>
                <a:latin typeface="DM Sans"/>
              </a:rPr>
              <a:t> with </a:t>
            </a:r>
            <a:r>
              <a:rPr lang="it-IT" spc="247" dirty="0" err="1">
                <a:solidFill>
                  <a:srgbClr val="231F20"/>
                </a:solidFill>
                <a:latin typeface="DM Sans"/>
              </a:rPr>
              <a:t>variables</a:t>
            </a:r>
            <a:r>
              <a:rPr lang="it-IT" spc="247" dirty="0">
                <a:solidFill>
                  <a:srgbClr val="231F20"/>
                </a:solidFill>
                <a:latin typeface="DM Sans"/>
              </a:rPr>
              <a:t> </a:t>
            </a:r>
            <a:r>
              <a:rPr lang="it-IT" spc="247" dirty="0" err="1">
                <a:solidFill>
                  <a:srgbClr val="231F20"/>
                </a:solidFill>
                <a:latin typeface="DM Sans"/>
              </a:rPr>
              <a:t>pre-defined</a:t>
            </a:r>
            <a:r>
              <a:rPr lang="it-IT" spc="247" dirty="0">
                <a:solidFill>
                  <a:srgbClr val="231F20"/>
                </a:solidFill>
                <a:latin typeface="DM Sans"/>
              </a:rPr>
              <a:t>.</a:t>
            </a:r>
          </a:p>
          <a:p>
            <a:endParaRPr lang="it-IT" spc="247" dirty="0">
              <a:solidFill>
                <a:srgbClr val="231F20"/>
              </a:solidFill>
              <a:latin typeface="DM Sans"/>
            </a:endParaRPr>
          </a:p>
          <a:p>
            <a:r>
              <a:rPr lang="it-IT" spc="247" dirty="0">
                <a:solidFill>
                  <a:srgbClr val="231F20"/>
                </a:solidFill>
                <a:latin typeface="DM Sans"/>
              </a:rPr>
              <a:t>We worked with two types of animations:</a:t>
            </a:r>
          </a:p>
          <a:p>
            <a:pPr marL="285750" indent="-285750">
              <a:buFont typeface="Arial" panose="020B0604020202020204" pitchFamily="34" charset="0"/>
              <a:buChar char="•"/>
            </a:pPr>
            <a:r>
              <a:rPr lang="it-IT" spc="247" dirty="0" err="1">
                <a:solidFill>
                  <a:srgbClr val="231F20"/>
                </a:solidFill>
                <a:latin typeface="DM Sans"/>
              </a:rPr>
              <a:t>Visibility</a:t>
            </a:r>
            <a:endParaRPr lang="it-IT" spc="247" dirty="0">
              <a:solidFill>
                <a:srgbClr val="231F20"/>
              </a:solidFill>
              <a:latin typeface="DM Sans"/>
            </a:endParaRPr>
          </a:p>
          <a:p>
            <a:pPr marL="285750" indent="-285750">
              <a:buFont typeface="Arial" panose="020B0604020202020204" pitchFamily="34" charset="0"/>
              <a:buChar char="•"/>
            </a:pPr>
            <a:r>
              <a:rPr lang="it-IT" spc="247" dirty="0" err="1">
                <a:solidFill>
                  <a:srgbClr val="231F20"/>
                </a:solidFill>
                <a:latin typeface="DM Sans"/>
              </a:rPr>
              <a:t>Translation</a:t>
            </a:r>
            <a:endParaRPr lang="it-IT" spc="247" dirty="0">
              <a:solidFill>
                <a:srgbClr val="231F20"/>
              </a:solidFill>
              <a:latin typeface="DM Sans"/>
            </a:endParaRPr>
          </a:p>
          <a:p>
            <a:endParaRPr lang="en-GB" spc="247" dirty="0">
              <a:solidFill>
                <a:srgbClr val="231F20"/>
              </a:solidFill>
              <a:latin typeface="DM Sans"/>
            </a:endParaRPr>
          </a:p>
        </p:txBody>
      </p:sp>
    </p:spTree>
    <p:extLst>
      <p:ext uri="{BB962C8B-B14F-4D97-AF65-F5344CB8AC3E}">
        <p14:creationId xmlns:p14="http://schemas.microsoft.com/office/powerpoint/2010/main" val="255651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ln>
            <a:noFill/>
          </a:ln>
          <a:effectLst>
            <a:outerShdw blurRad="292100" dist="139700" dir="2700000" algn="tl" rotWithShape="0">
              <a:srgbClr val="333333">
                <a:alpha val="65000"/>
              </a:srgbClr>
            </a:outerShdw>
          </a:effectLst>
        </p:spPr>
        <p:txBody>
          <a:bodyPr/>
          <a:lstStyle/>
          <a:p>
            <a:endParaRPr lang="en-GB" dirty="0"/>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08 Animations</a:t>
            </a:r>
          </a:p>
        </p:txBody>
      </p:sp>
      <p:pic>
        <p:nvPicPr>
          <p:cNvPr id="9" name="Picture 8">
            <a:extLst>
              <a:ext uri="{FF2B5EF4-FFF2-40B4-BE49-F238E27FC236}">
                <a16:creationId xmlns:a16="http://schemas.microsoft.com/office/drawing/2014/main" id="{051F04F9-AE40-40E4-6211-750E4224945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784456" y="8174579"/>
            <a:ext cx="4628928" cy="1484481"/>
          </a:xfrm>
          <a:prstGeom prst="rect">
            <a:avLst/>
          </a:prstGeom>
          <a:ln>
            <a:noFill/>
          </a:ln>
          <a:effectLst>
            <a:outerShdw blurRad="292100" dist="139700" dir="2700000" algn="tl" rotWithShape="0">
              <a:srgbClr val="333333">
                <a:alpha val="65000"/>
              </a:srgbClr>
            </a:outerShdw>
          </a:effectLst>
        </p:spPr>
      </p:pic>
      <p:pic>
        <p:nvPicPr>
          <p:cNvPr id="10" name="Picture 9" descr="A red rectangle with white background&#10;&#10;Description automatically generated">
            <a:extLst>
              <a:ext uri="{FF2B5EF4-FFF2-40B4-BE49-F238E27FC236}">
                <a16:creationId xmlns:a16="http://schemas.microsoft.com/office/drawing/2014/main" id="{A5A3EF06-3DC3-3FB3-263E-F47E7365BD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40649" y="8292424"/>
            <a:ext cx="1594841" cy="1248791"/>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3CF85F27-8EB3-0ACA-3613-049260D002A6}"/>
              </a:ext>
            </a:extLst>
          </p:cNvPr>
          <p:cNvSpPr txBox="1"/>
          <p:nvPr/>
        </p:nvSpPr>
        <p:spPr>
          <a:xfrm>
            <a:off x="535566" y="3314700"/>
            <a:ext cx="17145000" cy="1477328"/>
          </a:xfrm>
          <a:prstGeom prst="rect">
            <a:avLst/>
          </a:prstGeom>
          <a:noFill/>
        </p:spPr>
        <p:txBody>
          <a:bodyPr wrap="square">
            <a:spAutoFit/>
          </a:bodyPr>
          <a:lstStyle/>
          <a:p>
            <a:r>
              <a:rPr lang="it-IT" spc="247" dirty="0">
                <a:solidFill>
                  <a:srgbClr val="231F20"/>
                </a:solidFill>
                <a:latin typeface="DM Sans"/>
              </a:rPr>
              <a:t>We have four boxes in the workspace always together, we had to work on their visibility in order to show one box at time.</a:t>
            </a:r>
          </a:p>
          <a:p>
            <a:endParaRPr lang="it-IT" spc="247" dirty="0">
              <a:solidFill>
                <a:srgbClr val="231F20"/>
              </a:solidFill>
              <a:latin typeface="DM Sans"/>
            </a:endParaRPr>
          </a:p>
          <a:p>
            <a:r>
              <a:rPr lang="it-IT" spc="247" dirty="0">
                <a:solidFill>
                  <a:srgbClr val="231F20"/>
                </a:solidFill>
                <a:latin typeface="DM Sans"/>
              </a:rPr>
              <a:t>The translation is linked to the linear movement of the pistons, as already said, the only movement difference between the two cycle (box from the right and box from the left) is the first one, where the linear movement is positive for the one from the left and negative for the one from the right.</a:t>
            </a:r>
          </a:p>
        </p:txBody>
      </p:sp>
      <p:sp>
        <p:nvSpPr>
          <p:cNvPr id="14" name="TextBox 13">
            <a:extLst>
              <a:ext uri="{FF2B5EF4-FFF2-40B4-BE49-F238E27FC236}">
                <a16:creationId xmlns:a16="http://schemas.microsoft.com/office/drawing/2014/main" id="{DA2B5827-F067-97B1-09D8-78931076B166}"/>
              </a:ext>
            </a:extLst>
          </p:cNvPr>
          <p:cNvSpPr txBox="1"/>
          <p:nvPr/>
        </p:nvSpPr>
        <p:spPr>
          <a:xfrm>
            <a:off x="535566" y="5142786"/>
            <a:ext cx="7484929" cy="4801314"/>
          </a:xfrm>
          <a:prstGeom prst="rect">
            <a:avLst/>
          </a:prstGeom>
          <a:noFill/>
        </p:spPr>
        <p:txBody>
          <a:bodyPr wrap="square">
            <a:spAutoFit/>
          </a:bodyPr>
          <a:lstStyle/>
          <a:p>
            <a:r>
              <a:rPr lang="en-US" spc="247" dirty="0">
                <a:solidFill>
                  <a:srgbClr val="231F20"/>
                </a:solidFill>
                <a:latin typeface="DM Sans"/>
              </a:rPr>
              <a:t>The visibility is related to the sensors on the pistons:</a:t>
            </a:r>
          </a:p>
          <a:p>
            <a:pPr marL="285750" indent="-285750">
              <a:buFont typeface="Arial" panose="020B0604020202020204" pitchFamily="34" charset="0"/>
              <a:buChar char="•"/>
            </a:pPr>
            <a:r>
              <a:rPr lang="en-US" spc="247" dirty="0">
                <a:solidFill>
                  <a:srgbClr val="231F20"/>
                </a:solidFill>
                <a:latin typeface="DM Sans"/>
              </a:rPr>
              <a:t>a0: </a:t>
            </a:r>
          </a:p>
          <a:p>
            <a:pPr lvl="1"/>
            <a:r>
              <a:rPr lang="en-US" spc="247" dirty="0">
                <a:solidFill>
                  <a:srgbClr val="231F20"/>
                </a:solidFill>
                <a:latin typeface="DM Sans"/>
              </a:rPr>
              <a:t>visibility box 1 ON</a:t>
            </a:r>
          </a:p>
          <a:p>
            <a:pPr lvl="1"/>
            <a:r>
              <a:rPr lang="en-US" spc="247" dirty="0">
                <a:solidFill>
                  <a:srgbClr val="231F20"/>
                </a:solidFill>
                <a:latin typeface="DM Sans"/>
              </a:rPr>
              <a:t>visibility box 2 OFF</a:t>
            </a:r>
          </a:p>
          <a:p>
            <a:pPr lvl="1"/>
            <a:r>
              <a:rPr lang="en-US" spc="247" dirty="0">
                <a:solidFill>
                  <a:srgbClr val="231F20"/>
                </a:solidFill>
                <a:latin typeface="DM Sans"/>
              </a:rPr>
              <a:t>visibility box 3 OFF</a:t>
            </a:r>
          </a:p>
          <a:p>
            <a:pPr marL="285750" indent="-285750">
              <a:buFont typeface="Arial" panose="020B0604020202020204" pitchFamily="34" charset="0"/>
              <a:buChar char="•"/>
            </a:pPr>
            <a:r>
              <a:rPr lang="en-US" spc="247" dirty="0">
                <a:solidFill>
                  <a:srgbClr val="231F20"/>
                </a:solidFill>
                <a:latin typeface="DM Sans"/>
              </a:rPr>
              <a:t>a1:</a:t>
            </a:r>
          </a:p>
          <a:p>
            <a:pPr lvl="1"/>
            <a:r>
              <a:rPr lang="en-US" spc="247" dirty="0">
                <a:solidFill>
                  <a:srgbClr val="231F20"/>
                </a:solidFill>
                <a:latin typeface="DM Sans"/>
              </a:rPr>
              <a:t>visibility box 1 OFF</a:t>
            </a:r>
          </a:p>
          <a:p>
            <a:pPr lvl="1"/>
            <a:r>
              <a:rPr lang="en-US" spc="247" dirty="0">
                <a:solidFill>
                  <a:srgbClr val="231F20"/>
                </a:solidFill>
                <a:latin typeface="DM Sans"/>
              </a:rPr>
              <a:t>visibility box 2 ON</a:t>
            </a:r>
          </a:p>
          <a:p>
            <a:pPr lvl="1"/>
            <a:r>
              <a:rPr lang="en-US" spc="247" dirty="0">
                <a:solidFill>
                  <a:srgbClr val="231F20"/>
                </a:solidFill>
                <a:latin typeface="DM Sans"/>
              </a:rPr>
              <a:t>visibility box 3 OFF</a:t>
            </a:r>
          </a:p>
          <a:p>
            <a:pPr marL="285750" indent="-285750">
              <a:buFont typeface="Arial" panose="020B0604020202020204" pitchFamily="34" charset="0"/>
              <a:buChar char="•"/>
            </a:pPr>
            <a:r>
              <a:rPr lang="en-US" spc="247" dirty="0">
                <a:solidFill>
                  <a:srgbClr val="231F20"/>
                </a:solidFill>
                <a:latin typeface="DM Sans"/>
              </a:rPr>
              <a:t>b1:</a:t>
            </a:r>
          </a:p>
          <a:p>
            <a:pPr lvl="1"/>
            <a:r>
              <a:rPr lang="en-US" spc="247" dirty="0">
                <a:solidFill>
                  <a:srgbClr val="231F20"/>
                </a:solidFill>
                <a:latin typeface="DM Sans"/>
              </a:rPr>
              <a:t>visibility box 1 OFF</a:t>
            </a:r>
          </a:p>
          <a:p>
            <a:pPr lvl="1"/>
            <a:r>
              <a:rPr lang="en-US" spc="247" dirty="0">
                <a:solidFill>
                  <a:srgbClr val="231F20"/>
                </a:solidFill>
                <a:latin typeface="DM Sans"/>
              </a:rPr>
              <a:t>visibility box 2 OFF</a:t>
            </a:r>
          </a:p>
          <a:p>
            <a:pPr lvl="1"/>
            <a:r>
              <a:rPr lang="en-US" spc="247" dirty="0">
                <a:solidFill>
                  <a:srgbClr val="231F20"/>
                </a:solidFill>
                <a:latin typeface="DM Sans"/>
              </a:rPr>
              <a:t>visibility box 3 ON</a:t>
            </a:r>
          </a:p>
          <a:p>
            <a:pPr marL="285750" indent="-285750">
              <a:buFont typeface="Arial" panose="020B0604020202020204" pitchFamily="34" charset="0"/>
              <a:buChar char="•"/>
            </a:pPr>
            <a:r>
              <a:rPr lang="en-US" spc="247" dirty="0">
                <a:solidFill>
                  <a:srgbClr val="231F20"/>
                </a:solidFill>
                <a:latin typeface="DM Sans"/>
              </a:rPr>
              <a:t>c1:</a:t>
            </a:r>
          </a:p>
          <a:p>
            <a:pPr lvl="1"/>
            <a:r>
              <a:rPr lang="en-US" spc="247" dirty="0">
                <a:solidFill>
                  <a:srgbClr val="231F20"/>
                </a:solidFill>
                <a:latin typeface="DM Sans"/>
              </a:rPr>
              <a:t>visibility box 1 OFF</a:t>
            </a:r>
          </a:p>
          <a:p>
            <a:pPr lvl="1"/>
            <a:r>
              <a:rPr lang="en-US" spc="247" dirty="0">
                <a:solidFill>
                  <a:srgbClr val="231F20"/>
                </a:solidFill>
                <a:latin typeface="DM Sans"/>
              </a:rPr>
              <a:t>visibility box 2 OFF</a:t>
            </a:r>
          </a:p>
          <a:p>
            <a:pPr lvl="1"/>
            <a:r>
              <a:rPr lang="en-US" spc="247" dirty="0">
                <a:solidFill>
                  <a:srgbClr val="231F20"/>
                </a:solidFill>
                <a:latin typeface="DM Sans"/>
              </a:rPr>
              <a:t>visibility box 3 OFF</a:t>
            </a:r>
          </a:p>
        </p:txBody>
      </p:sp>
      <p:sp>
        <p:nvSpPr>
          <p:cNvPr id="15" name="TextBox 14">
            <a:extLst>
              <a:ext uri="{FF2B5EF4-FFF2-40B4-BE49-F238E27FC236}">
                <a16:creationId xmlns:a16="http://schemas.microsoft.com/office/drawing/2014/main" id="{D83FFA96-7FC8-344F-D907-B8B1ADBE040A}"/>
              </a:ext>
            </a:extLst>
          </p:cNvPr>
          <p:cNvSpPr txBox="1"/>
          <p:nvPr/>
        </p:nvSpPr>
        <p:spPr>
          <a:xfrm>
            <a:off x="9143998" y="5142786"/>
            <a:ext cx="8962165" cy="2031325"/>
          </a:xfrm>
          <a:prstGeom prst="rect">
            <a:avLst/>
          </a:prstGeom>
          <a:noFill/>
        </p:spPr>
        <p:txBody>
          <a:bodyPr wrap="square">
            <a:spAutoFit/>
          </a:bodyPr>
          <a:lstStyle/>
          <a:p>
            <a:r>
              <a:rPr lang="en-US" spc="247" dirty="0">
                <a:solidFill>
                  <a:srgbClr val="231F20"/>
                </a:solidFill>
                <a:latin typeface="DM Sans"/>
              </a:rPr>
              <a:t>The translation is related to the linear movement of the pistons:</a:t>
            </a:r>
          </a:p>
          <a:p>
            <a:pPr marL="285750" indent="-285750">
              <a:buFont typeface="Arial" panose="020B0604020202020204" pitchFamily="34" charset="0"/>
              <a:buChar char="•"/>
            </a:pPr>
            <a:r>
              <a:rPr lang="en-US" spc="247" dirty="0">
                <a:solidFill>
                  <a:srgbClr val="231F20"/>
                </a:solidFill>
                <a:latin typeface="DM Sans"/>
              </a:rPr>
              <a:t>A+: </a:t>
            </a:r>
          </a:p>
          <a:p>
            <a:pPr lvl="1"/>
            <a:r>
              <a:rPr lang="en-US" spc="247" dirty="0">
                <a:solidFill>
                  <a:srgbClr val="231F20"/>
                </a:solidFill>
                <a:latin typeface="DM Sans"/>
              </a:rPr>
              <a:t>Horizontal movement of box 1</a:t>
            </a:r>
          </a:p>
          <a:p>
            <a:pPr marL="285750" indent="-285750">
              <a:buFont typeface="Arial" panose="020B0604020202020204" pitchFamily="34" charset="0"/>
              <a:buChar char="•"/>
            </a:pPr>
            <a:r>
              <a:rPr lang="en-US" spc="247" dirty="0">
                <a:solidFill>
                  <a:srgbClr val="231F20"/>
                </a:solidFill>
                <a:latin typeface="DM Sans"/>
              </a:rPr>
              <a:t>B+:</a:t>
            </a:r>
          </a:p>
          <a:p>
            <a:pPr lvl="1"/>
            <a:r>
              <a:rPr lang="en-US" spc="247" dirty="0">
                <a:solidFill>
                  <a:srgbClr val="231F20"/>
                </a:solidFill>
                <a:latin typeface="DM Sans"/>
              </a:rPr>
              <a:t>Vertical movement of box 2</a:t>
            </a:r>
          </a:p>
          <a:p>
            <a:pPr marL="285750" indent="-285750">
              <a:buFont typeface="Arial" panose="020B0604020202020204" pitchFamily="34" charset="0"/>
              <a:buChar char="•"/>
            </a:pPr>
            <a:r>
              <a:rPr lang="en-US" spc="247" dirty="0">
                <a:solidFill>
                  <a:srgbClr val="231F20"/>
                </a:solidFill>
                <a:latin typeface="DM Sans"/>
              </a:rPr>
              <a:t>C+:</a:t>
            </a:r>
          </a:p>
          <a:p>
            <a:pPr lvl="1"/>
            <a:r>
              <a:rPr lang="en-US" spc="247" dirty="0">
                <a:solidFill>
                  <a:srgbClr val="231F20"/>
                </a:solidFill>
                <a:latin typeface="DM Sans"/>
              </a:rPr>
              <a:t>Horizontal movement of box 3</a:t>
            </a:r>
          </a:p>
        </p:txBody>
      </p:sp>
    </p:spTree>
    <p:extLst>
      <p:ext uri="{BB962C8B-B14F-4D97-AF65-F5344CB8AC3E}">
        <p14:creationId xmlns:p14="http://schemas.microsoft.com/office/powerpoint/2010/main" val="259039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3" name="TextBox 3"/>
          <p:cNvSpPr txBox="1"/>
          <p:nvPr/>
        </p:nvSpPr>
        <p:spPr>
          <a:xfrm>
            <a:off x="4840707" y="952500"/>
            <a:ext cx="12057353" cy="1702517"/>
          </a:xfrm>
          <a:prstGeom prst="rect">
            <a:avLst/>
          </a:prstGeom>
        </p:spPr>
        <p:txBody>
          <a:bodyPr lIns="0" tIns="0" rIns="0" bIns="0" rtlCol="0" anchor="t">
            <a:spAutoFit/>
          </a:bodyPr>
          <a:lstStyle/>
          <a:p>
            <a:pPr algn="l">
              <a:lnSpc>
                <a:spcPts val="13948"/>
              </a:lnSpc>
            </a:pPr>
            <a:r>
              <a:rPr lang="en-US" sz="10107" spc="990" dirty="0">
                <a:solidFill>
                  <a:srgbClr val="FFFFFF"/>
                </a:solidFill>
                <a:latin typeface="Oswald Bold"/>
              </a:rPr>
              <a:t>FINAL RESULT</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pic>
        <p:nvPicPr>
          <p:cNvPr id="6" name="Pneumatic circuit + HMI">
            <a:hlinkClick r:id="" action="ppaction://media"/>
            <a:extLst>
              <a:ext uri="{FF2B5EF4-FFF2-40B4-BE49-F238E27FC236}">
                <a16:creationId xmlns:a16="http://schemas.microsoft.com/office/drawing/2014/main" id="{9A979CC3-D554-10E6-0E35-50DC910CD23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500" t="20433" r="10876" b="11547"/>
          <a:stretch/>
        </p:blipFill>
        <p:spPr>
          <a:xfrm>
            <a:off x="860716" y="3162300"/>
            <a:ext cx="16566568" cy="5338956"/>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34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a:spLocks noGrp="1" noRot="1" noMove="1" noResize="1" noEditPoints="1" noAdjustHandles="1" noChangeArrowheads="1" noChangeShapeType="1"/>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p>
        </p:txBody>
      </p:sp>
      <p:grpSp>
        <p:nvGrpSpPr>
          <p:cNvPr id="13" name="Group 13"/>
          <p:cNvGrpSpPr/>
          <p:nvPr/>
        </p:nvGrpSpPr>
        <p:grpSpPr>
          <a:xfrm>
            <a:off x="8931911" y="6661444"/>
            <a:ext cx="7679689" cy="3054056"/>
            <a:chOff x="0" y="0"/>
            <a:chExt cx="3682024" cy="746746"/>
          </a:xfrm>
        </p:grpSpPr>
        <p:sp>
          <p:nvSpPr>
            <p:cNvPr id="14" name="Freeform 14"/>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GB" dirty="0"/>
            </a:p>
          </p:txBody>
        </p:sp>
        <p:sp>
          <p:nvSpPr>
            <p:cNvPr id="15" name="TextBox 15"/>
            <p:cNvSpPr txBox="1"/>
            <p:nvPr/>
          </p:nvSpPr>
          <p:spPr>
            <a:xfrm>
              <a:off x="0" y="-19050"/>
              <a:ext cx="3682024" cy="765796"/>
            </a:xfrm>
            <a:prstGeom prst="rect">
              <a:avLst/>
            </a:prstGeom>
          </p:spPr>
          <p:txBody>
            <a:bodyPr lIns="50800" tIns="50800" rIns="50800" bIns="50800" rtlCol="0" anchor="ctr"/>
            <a:lstStyle/>
            <a:p>
              <a:pPr algn="ctr">
                <a:lnSpc>
                  <a:spcPts val="2859"/>
                </a:lnSpc>
              </a:pPr>
              <a:endParaRPr dirty="0"/>
            </a:p>
          </p:txBody>
        </p:sp>
      </p:grpSp>
      <p:sp>
        <p:nvSpPr>
          <p:cNvPr id="17" name="TextBox 17"/>
          <p:cNvSpPr txBox="1"/>
          <p:nvPr/>
        </p:nvSpPr>
        <p:spPr>
          <a:xfrm>
            <a:off x="1447799" y="599213"/>
            <a:ext cx="7908289" cy="1522340"/>
          </a:xfrm>
          <a:prstGeom prst="rect">
            <a:avLst/>
          </a:prstGeom>
        </p:spPr>
        <p:txBody>
          <a:bodyPr wrap="square" lIns="0" tIns="0" rIns="0" bIns="0" rtlCol="0" anchor="t">
            <a:spAutoFit/>
          </a:bodyPr>
          <a:lstStyle/>
          <a:p>
            <a:pPr algn="l">
              <a:lnSpc>
                <a:spcPts val="13774"/>
              </a:lnSpc>
            </a:pPr>
            <a:r>
              <a:rPr lang="en-US" sz="6500" spc="978" dirty="0">
                <a:solidFill>
                  <a:srgbClr val="231F20"/>
                </a:solidFill>
                <a:latin typeface="Oswald Bold"/>
              </a:rPr>
              <a:t>01 Requirements</a:t>
            </a:r>
          </a:p>
        </p:txBody>
      </p:sp>
      <p:sp>
        <p:nvSpPr>
          <p:cNvPr id="19" name="TextBox 19"/>
          <p:cNvSpPr txBox="1"/>
          <p:nvPr/>
        </p:nvSpPr>
        <p:spPr>
          <a:xfrm>
            <a:off x="9155866" y="6785997"/>
            <a:ext cx="7132181" cy="2764411"/>
          </a:xfrm>
          <a:prstGeom prst="rect">
            <a:avLst/>
          </a:prstGeom>
        </p:spPr>
        <p:txBody>
          <a:bodyPr lIns="0" tIns="0" rIns="0" bIns="0" rtlCol="0" anchor="t">
            <a:spAutoFit/>
          </a:bodyPr>
          <a:lstStyle/>
          <a:p>
            <a:pPr marL="0" lvl="0" indent="0" algn="l">
              <a:lnSpc>
                <a:spcPts val="3050"/>
              </a:lnSpc>
              <a:spcBef>
                <a:spcPct val="0"/>
              </a:spcBef>
            </a:pPr>
            <a:r>
              <a:rPr lang="en-GB" sz="2500" b="1" spc="216" dirty="0">
                <a:solidFill>
                  <a:srgbClr val="231F20"/>
                </a:solidFill>
                <a:latin typeface="DM Sans"/>
              </a:rPr>
              <a:t>Outputs</a:t>
            </a:r>
            <a:r>
              <a:rPr lang="en-GB" sz="2210" spc="216" dirty="0">
                <a:solidFill>
                  <a:srgbClr val="231F20"/>
                </a:solidFill>
                <a:latin typeface="DM Sans"/>
              </a:rPr>
              <a:t>:</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Motor </a:t>
            </a:r>
            <a:r>
              <a:rPr lang="en-GB" sz="2000" b="1" spc="216" dirty="0">
                <a:solidFill>
                  <a:srgbClr val="231F20"/>
                </a:solidFill>
                <a:latin typeface="DM Sans"/>
              </a:rPr>
              <a:t>M1</a:t>
            </a:r>
            <a:r>
              <a:rPr lang="en-GB" sz="2000" spc="216" dirty="0">
                <a:solidFill>
                  <a:srgbClr val="231F20"/>
                </a:solidFill>
                <a:latin typeface="DM Sans"/>
              </a:rPr>
              <a:t> of conveyor 1</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Motor </a:t>
            </a:r>
            <a:r>
              <a:rPr lang="en-GB" sz="2000" b="1" spc="216" dirty="0">
                <a:solidFill>
                  <a:srgbClr val="231F20"/>
                </a:solidFill>
                <a:latin typeface="DM Sans"/>
              </a:rPr>
              <a:t>M2</a:t>
            </a:r>
            <a:r>
              <a:rPr lang="en-GB" sz="2000" spc="216" dirty="0">
                <a:solidFill>
                  <a:srgbClr val="231F20"/>
                </a:solidFill>
                <a:latin typeface="DM Sans"/>
              </a:rPr>
              <a:t> of conveyor 2</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Motor </a:t>
            </a:r>
            <a:r>
              <a:rPr lang="en-GB" sz="2000" b="1" spc="216" dirty="0">
                <a:solidFill>
                  <a:srgbClr val="231F20"/>
                </a:solidFill>
                <a:latin typeface="DM Sans"/>
              </a:rPr>
              <a:t>M3</a:t>
            </a:r>
            <a:r>
              <a:rPr lang="en-GB" sz="2000" spc="216" dirty="0">
                <a:solidFill>
                  <a:srgbClr val="231F20"/>
                </a:solidFill>
                <a:latin typeface="DM Sans"/>
              </a:rPr>
              <a:t> of conveyor 3</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Lamp </a:t>
            </a:r>
            <a:r>
              <a:rPr lang="en-GB" sz="2000" b="1" spc="216" dirty="0">
                <a:solidFill>
                  <a:srgbClr val="231F20"/>
                </a:solidFill>
                <a:latin typeface="DM Sans"/>
              </a:rPr>
              <a:t>H1</a:t>
            </a:r>
            <a:r>
              <a:rPr lang="en-GB" sz="2000" spc="216" dirty="0">
                <a:solidFill>
                  <a:srgbClr val="231F20"/>
                </a:solidFill>
                <a:latin typeface="DM Sans"/>
              </a:rPr>
              <a:t> (indicates the status of conveyor 1)</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Lamp </a:t>
            </a:r>
            <a:r>
              <a:rPr lang="en-GB" sz="2000" b="1" spc="216" dirty="0">
                <a:solidFill>
                  <a:srgbClr val="231F20"/>
                </a:solidFill>
                <a:latin typeface="DM Sans"/>
              </a:rPr>
              <a:t>H2</a:t>
            </a:r>
            <a:r>
              <a:rPr lang="en-GB" sz="2000" spc="216" dirty="0">
                <a:solidFill>
                  <a:srgbClr val="231F20"/>
                </a:solidFill>
                <a:latin typeface="DM Sans"/>
              </a:rPr>
              <a:t> (indicates the status of conveyor 2)</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Lamp </a:t>
            </a:r>
            <a:r>
              <a:rPr lang="en-GB" sz="2000" b="1" spc="216" dirty="0">
                <a:solidFill>
                  <a:srgbClr val="231F20"/>
                </a:solidFill>
                <a:latin typeface="DM Sans"/>
              </a:rPr>
              <a:t>H3</a:t>
            </a:r>
            <a:r>
              <a:rPr lang="en-GB" sz="2000" spc="216" dirty="0">
                <a:solidFill>
                  <a:srgbClr val="231F20"/>
                </a:solidFill>
                <a:latin typeface="DM Sans"/>
              </a:rPr>
              <a:t> (indicates the status of conveyor 3)</a:t>
            </a:r>
            <a:endParaRPr lang="en-US" sz="2000" spc="216" dirty="0">
              <a:solidFill>
                <a:srgbClr val="231F20"/>
              </a:solidFill>
              <a:latin typeface="DM Sans"/>
            </a:endParaRPr>
          </a:p>
        </p:txBody>
      </p:sp>
      <p:pic>
        <p:nvPicPr>
          <p:cNvPr id="22" name="Picture 21">
            <a:extLst>
              <a:ext uri="{FF2B5EF4-FFF2-40B4-BE49-F238E27FC236}">
                <a16:creationId xmlns:a16="http://schemas.microsoft.com/office/drawing/2014/main" id="{28DB0C24-E17B-5D32-3E7E-0CC688D838CE}"/>
              </a:ext>
            </a:extLst>
          </p:cNvPr>
          <p:cNvPicPr>
            <a:picLocks noChangeAspect="1"/>
          </p:cNvPicPr>
          <p:nvPr/>
        </p:nvPicPr>
        <p:blipFill>
          <a:blip r:embed="rId3"/>
          <a:stretch>
            <a:fillRect/>
          </a:stretch>
        </p:blipFill>
        <p:spPr>
          <a:xfrm>
            <a:off x="9982200" y="876300"/>
            <a:ext cx="7679689" cy="3971873"/>
          </a:xfrm>
          <a:prstGeom prst="rect">
            <a:avLst/>
          </a:prstGeom>
          <a:ln>
            <a:noFill/>
          </a:ln>
          <a:effectLst>
            <a:outerShdw blurRad="292100" dist="139700" dir="2700000" algn="tl" rotWithShape="0">
              <a:srgbClr val="333333">
                <a:alpha val="65000"/>
              </a:srgbClr>
            </a:outerShdw>
          </a:effectLst>
        </p:spPr>
      </p:pic>
      <p:sp>
        <p:nvSpPr>
          <p:cNvPr id="20" name="Freeform 20"/>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grpSp>
        <p:nvGrpSpPr>
          <p:cNvPr id="8" name="Group 8"/>
          <p:cNvGrpSpPr/>
          <p:nvPr/>
        </p:nvGrpSpPr>
        <p:grpSpPr>
          <a:xfrm>
            <a:off x="1219200" y="2857500"/>
            <a:ext cx="8886189" cy="3658315"/>
            <a:chOff x="0" y="0"/>
            <a:chExt cx="3682024" cy="746746"/>
          </a:xfrm>
        </p:grpSpPr>
        <p:sp>
          <p:nvSpPr>
            <p:cNvPr id="9" name="Freeform 9"/>
            <p:cNvSpPr/>
            <p:nvPr/>
          </p:nvSpPr>
          <p:spPr>
            <a:xfrm>
              <a:off x="0" y="0"/>
              <a:ext cx="3682024" cy="746746"/>
            </a:xfrm>
            <a:custGeom>
              <a:avLst/>
              <a:gdLst/>
              <a:ahLst/>
              <a:cxnLst/>
              <a:rect l="l" t="t" r="r" b="b"/>
              <a:pathLst>
                <a:path w="3682024" h="746746">
                  <a:moveTo>
                    <a:pt x="0" y="0"/>
                  </a:moveTo>
                  <a:lnTo>
                    <a:pt x="3682024" y="0"/>
                  </a:lnTo>
                  <a:lnTo>
                    <a:pt x="3682024" y="746746"/>
                  </a:lnTo>
                  <a:lnTo>
                    <a:pt x="0" y="746746"/>
                  </a:lnTo>
                  <a:close/>
                </a:path>
              </a:pathLst>
            </a:custGeom>
            <a:solidFill>
              <a:srgbClr val="EFEFEF"/>
            </a:solidFill>
          </p:spPr>
          <p:txBody>
            <a:bodyPr/>
            <a:lstStyle/>
            <a:p>
              <a:endParaRPr lang="en-GB" dirty="0"/>
            </a:p>
          </p:txBody>
        </p:sp>
        <p:sp>
          <p:nvSpPr>
            <p:cNvPr id="10" name="TextBox 10"/>
            <p:cNvSpPr txBox="1"/>
            <p:nvPr/>
          </p:nvSpPr>
          <p:spPr>
            <a:xfrm>
              <a:off x="0" y="-19050"/>
              <a:ext cx="3682024" cy="765796"/>
            </a:xfrm>
            <a:prstGeom prst="rect">
              <a:avLst/>
            </a:prstGeom>
          </p:spPr>
          <p:txBody>
            <a:bodyPr lIns="50800" tIns="50800" rIns="50800" bIns="50800" rtlCol="0" anchor="ctr"/>
            <a:lstStyle/>
            <a:p>
              <a:pPr algn="ctr">
                <a:lnSpc>
                  <a:spcPts val="2859"/>
                </a:lnSpc>
              </a:pPr>
              <a:endParaRPr dirty="0"/>
            </a:p>
          </p:txBody>
        </p:sp>
      </p:grpSp>
      <p:sp>
        <p:nvSpPr>
          <p:cNvPr id="18" name="TextBox 18"/>
          <p:cNvSpPr txBox="1"/>
          <p:nvPr/>
        </p:nvSpPr>
        <p:spPr>
          <a:xfrm>
            <a:off x="1500019" y="3038615"/>
            <a:ext cx="8324553" cy="3154261"/>
          </a:xfrm>
          <a:prstGeom prst="rect">
            <a:avLst/>
          </a:prstGeom>
        </p:spPr>
        <p:txBody>
          <a:bodyPr wrap="square" lIns="0" tIns="0" rIns="0" bIns="0" rtlCol="0" anchor="t">
            <a:spAutoFit/>
          </a:bodyPr>
          <a:lstStyle/>
          <a:p>
            <a:pPr marL="0" lvl="0" indent="0" algn="l">
              <a:lnSpc>
                <a:spcPts val="3050"/>
              </a:lnSpc>
              <a:spcBef>
                <a:spcPct val="0"/>
              </a:spcBef>
            </a:pPr>
            <a:r>
              <a:rPr lang="en-GB" sz="2500" b="1" spc="216" dirty="0">
                <a:solidFill>
                  <a:srgbClr val="231F20"/>
                </a:solidFill>
                <a:latin typeface="DM Sans"/>
              </a:rPr>
              <a:t>Inputs</a:t>
            </a:r>
            <a:r>
              <a:rPr lang="en-GB" sz="2210" spc="216" dirty="0">
                <a:solidFill>
                  <a:srgbClr val="231F20"/>
                </a:solidFill>
                <a:latin typeface="DM Sans"/>
              </a:rPr>
              <a:t>:</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Start button </a:t>
            </a:r>
            <a:r>
              <a:rPr lang="en-GB" sz="2000" b="1" spc="216" dirty="0">
                <a:solidFill>
                  <a:srgbClr val="231F20"/>
                </a:solidFill>
                <a:latin typeface="DM Sans"/>
              </a:rPr>
              <a:t>S1</a:t>
            </a:r>
            <a:r>
              <a:rPr lang="en-GB" sz="2000" spc="216" dirty="0">
                <a:solidFill>
                  <a:srgbClr val="231F20"/>
                </a:solidFill>
                <a:latin typeface="DM Sans"/>
              </a:rPr>
              <a:t> to start conveyor 1 (pulse signal)</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Start button </a:t>
            </a:r>
            <a:r>
              <a:rPr lang="en-GB" sz="2000" b="1" spc="216" dirty="0">
                <a:solidFill>
                  <a:srgbClr val="231F20"/>
                </a:solidFill>
                <a:latin typeface="DM Sans"/>
              </a:rPr>
              <a:t>S2</a:t>
            </a:r>
            <a:r>
              <a:rPr lang="en-GB" sz="2000" spc="216" dirty="0">
                <a:solidFill>
                  <a:srgbClr val="231F20"/>
                </a:solidFill>
                <a:latin typeface="DM Sans"/>
              </a:rPr>
              <a:t> to start conveyor 2 (pulse signal)</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Stop button </a:t>
            </a:r>
            <a:r>
              <a:rPr lang="en-GB" sz="2000" b="1" spc="216" dirty="0">
                <a:solidFill>
                  <a:srgbClr val="231F20"/>
                </a:solidFill>
                <a:latin typeface="DM Sans"/>
              </a:rPr>
              <a:t>S3</a:t>
            </a:r>
            <a:r>
              <a:rPr lang="en-GB" sz="2000" spc="216" dirty="0">
                <a:solidFill>
                  <a:srgbClr val="231F20"/>
                </a:solidFill>
                <a:latin typeface="DM Sans"/>
              </a:rPr>
              <a:t> to stop conveyor 1 (pulse signal)</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Stop button </a:t>
            </a:r>
            <a:r>
              <a:rPr lang="en-GB" sz="2000" b="1" spc="216" dirty="0">
                <a:solidFill>
                  <a:srgbClr val="231F20"/>
                </a:solidFill>
                <a:latin typeface="DM Sans"/>
              </a:rPr>
              <a:t>S4</a:t>
            </a:r>
            <a:r>
              <a:rPr lang="en-GB" sz="2000" spc="216" dirty="0">
                <a:solidFill>
                  <a:srgbClr val="231F20"/>
                </a:solidFill>
                <a:latin typeface="DM Sans"/>
              </a:rPr>
              <a:t> to stop conveyor 2 (pulse signal)</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Emergency button </a:t>
            </a:r>
            <a:r>
              <a:rPr lang="en-GB" sz="2000" b="1" spc="216" dirty="0">
                <a:solidFill>
                  <a:srgbClr val="231F20"/>
                </a:solidFill>
                <a:latin typeface="DM Sans"/>
              </a:rPr>
              <a:t>S5</a:t>
            </a:r>
            <a:r>
              <a:rPr lang="en-GB" sz="2000" spc="216" dirty="0">
                <a:solidFill>
                  <a:srgbClr val="231F20"/>
                </a:solidFill>
                <a:latin typeface="DM Sans"/>
              </a:rPr>
              <a:t> to stop all conveyors (selector)</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Sensor </a:t>
            </a:r>
            <a:r>
              <a:rPr lang="en-GB" sz="2000" b="1" spc="216" dirty="0">
                <a:solidFill>
                  <a:srgbClr val="231F20"/>
                </a:solidFill>
                <a:latin typeface="DM Sans"/>
              </a:rPr>
              <a:t>B1</a:t>
            </a:r>
            <a:r>
              <a:rPr lang="en-GB" sz="2000" spc="216" dirty="0">
                <a:solidFill>
                  <a:srgbClr val="231F20"/>
                </a:solidFill>
                <a:latin typeface="DM Sans"/>
              </a:rPr>
              <a:t> (detects movement of conveyor 1)</a:t>
            </a:r>
          </a:p>
          <a:p>
            <a:pPr marL="342900" lvl="0" indent="-342900" algn="l">
              <a:lnSpc>
                <a:spcPts val="3050"/>
              </a:lnSpc>
              <a:spcBef>
                <a:spcPct val="0"/>
              </a:spcBef>
              <a:buFont typeface="Arial" panose="020B0604020202020204" pitchFamily="34" charset="0"/>
              <a:buChar char="•"/>
            </a:pPr>
            <a:r>
              <a:rPr lang="en-GB" sz="2000" spc="216" dirty="0">
                <a:solidFill>
                  <a:srgbClr val="231F20"/>
                </a:solidFill>
                <a:latin typeface="DM Sans"/>
              </a:rPr>
              <a:t>Sensor </a:t>
            </a:r>
            <a:r>
              <a:rPr lang="en-GB" sz="2000" b="1" spc="216" dirty="0">
                <a:solidFill>
                  <a:srgbClr val="231F20"/>
                </a:solidFill>
                <a:latin typeface="DM Sans"/>
              </a:rPr>
              <a:t>B2</a:t>
            </a:r>
            <a:r>
              <a:rPr lang="en-GB" sz="2000" spc="216" dirty="0">
                <a:solidFill>
                  <a:srgbClr val="231F20"/>
                </a:solidFill>
                <a:latin typeface="DM Sans"/>
              </a:rPr>
              <a:t> (detects movement of conveyor 2)</a:t>
            </a:r>
            <a:endParaRPr lang="en-US" sz="2000" spc="216" dirty="0">
              <a:solidFill>
                <a:srgbClr val="231F20"/>
              </a:solidFill>
              <a:latin typeface="DM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sp>
        <p:nvSpPr>
          <p:cNvPr id="3" name="TextBox 3"/>
          <p:cNvSpPr txBox="1"/>
          <p:nvPr/>
        </p:nvSpPr>
        <p:spPr>
          <a:xfrm>
            <a:off x="4840707" y="561179"/>
            <a:ext cx="12057353" cy="1702517"/>
          </a:xfrm>
          <a:prstGeom prst="rect">
            <a:avLst/>
          </a:prstGeom>
        </p:spPr>
        <p:txBody>
          <a:bodyPr lIns="0" tIns="0" rIns="0" bIns="0" rtlCol="0" anchor="t">
            <a:spAutoFit/>
          </a:bodyPr>
          <a:lstStyle/>
          <a:p>
            <a:pPr algn="l">
              <a:lnSpc>
                <a:spcPts val="13948"/>
              </a:lnSpc>
            </a:pPr>
            <a:r>
              <a:rPr lang="en-US" sz="10107" spc="990" dirty="0">
                <a:solidFill>
                  <a:srgbClr val="FFFFFF"/>
                </a:solidFill>
                <a:latin typeface="Oswald Bold"/>
              </a:rPr>
              <a:t>FINAL RESULT</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GB" dirty="0"/>
          </a:p>
        </p:txBody>
      </p:sp>
      <p:pic>
        <p:nvPicPr>
          <p:cNvPr id="9" name="LADDER_animation">
            <a:hlinkClick r:id="" action="ppaction://media"/>
            <a:extLst>
              <a:ext uri="{FF2B5EF4-FFF2-40B4-BE49-F238E27FC236}">
                <a16:creationId xmlns:a16="http://schemas.microsoft.com/office/drawing/2014/main" id="{8302A3A6-7195-6D73-F1BD-464D48474B08}"/>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052" t="7441" r="16448" b="4234"/>
          <a:stretch/>
        </p:blipFill>
        <p:spPr>
          <a:xfrm>
            <a:off x="7690629" y="2525611"/>
            <a:ext cx="10287000" cy="4520045"/>
          </a:xfrm>
          <a:prstGeom prst="rect">
            <a:avLst/>
          </a:prstGeom>
          <a:ln>
            <a:noFill/>
          </a:ln>
          <a:effectLst>
            <a:outerShdw blurRad="292100" dist="139700" dir="2700000" algn="tl" rotWithShape="0">
              <a:srgbClr val="333333">
                <a:alpha val="65000"/>
              </a:srgbClr>
            </a:outerShdw>
          </a:effectLst>
        </p:spPr>
      </p:pic>
      <p:pic>
        <p:nvPicPr>
          <p:cNvPr id="7" name="PLC+GRAFCET_animation">
            <a:hlinkClick r:id="" action="ppaction://media"/>
            <a:extLst>
              <a:ext uri="{FF2B5EF4-FFF2-40B4-BE49-F238E27FC236}">
                <a16:creationId xmlns:a16="http://schemas.microsoft.com/office/drawing/2014/main" id="{B95EF9F0-AC1B-F7CF-0BF2-4907DD2698B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9"/>
          <a:srcRect l="9351" t="7464" r="20649" b="11675"/>
          <a:stretch/>
        </p:blipFill>
        <p:spPr>
          <a:xfrm>
            <a:off x="480916" y="4986913"/>
            <a:ext cx="10134600" cy="48047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8795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264"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9462"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7"/>
                </p:tgtEl>
              </p:cMediaNode>
            </p:video>
            <p:seq concurrent="1" nextAc="seek">
              <p:cTn id="12" restart="whenNotActive" fill="hold" evtFilter="cancelBubble" nodeType="interactiveSeq">
                <p:stCondLst>
                  <p:cond evt="onClick" delay="0">
                    <p:tgtEl>
                      <p:spTgt spid="7"/>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7"/>
                                        </p:tgtEl>
                                      </p:cBhvr>
                                    </p:cmd>
                                  </p:childTnLst>
                                </p:cTn>
                              </p:par>
                            </p:childTnLst>
                          </p:cTn>
                        </p:par>
                      </p:childTnLst>
                    </p:cTn>
                  </p:par>
                </p:childTnLst>
              </p:cTn>
              <p:nextCondLst>
                <p:cond evt="onClick" delay="0">
                  <p:tgtEl>
                    <p:spTgt spid="7"/>
                  </p:tgtEl>
                </p:cond>
              </p:nextCondLst>
            </p:seq>
            <p:video>
              <p:cMediaNode vol="80000">
                <p:cTn id="17" fill="hold" display="0">
                  <p:stCondLst>
                    <p:cond delay="indefinite"/>
                  </p:stCondLst>
                </p:cTn>
                <p:tgtEl>
                  <p:spTgt spid="9"/>
                </p:tgtEl>
              </p:cMediaNode>
            </p:video>
            <p:seq concurrent="1" nextAc="seek">
              <p:cTn id="18" restart="whenNotActive" fill="hold" evtFilter="cancelBubble" nodeType="interactiveSeq">
                <p:stCondLst>
                  <p:cond evt="onClick" delay="0">
                    <p:tgtEl>
                      <p:spTgt spid="9"/>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Freeform 2"/>
          <p:cNvSpPr/>
          <p:nvPr/>
        </p:nvSpPr>
        <p:spPr>
          <a:xfrm>
            <a:off x="-8169367" y="-10264537"/>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3" name="TextBox 3"/>
          <p:cNvSpPr txBox="1"/>
          <p:nvPr/>
        </p:nvSpPr>
        <p:spPr>
          <a:xfrm>
            <a:off x="4840707" y="545383"/>
            <a:ext cx="8951493" cy="1702517"/>
          </a:xfrm>
          <a:prstGeom prst="rect">
            <a:avLst/>
          </a:prstGeom>
        </p:spPr>
        <p:txBody>
          <a:bodyPr wrap="square" lIns="0" tIns="0" rIns="0" bIns="0" rtlCol="0" anchor="t">
            <a:spAutoFit/>
          </a:bodyPr>
          <a:lstStyle/>
          <a:p>
            <a:pPr algn="l">
              <a:lnSpc>
                <a:spcPts val="13948"/>
              </a:lnSpc>
            </a:pPr>
            <a:r>
              <a:rPr lang="en-US" sz="10107" spc="990" dirty="0">
                <a:solidFill>
                  <a:srgbClr val="FFFFFF"/>
                </a:solidFill>
                <a:latin typeface="Oswald Bold"/>
              </a:rPr>
              <a:t>FINAL RESULT</a:t>
            </a:r>
          </a:p>
        </p:txBody>
      </p:sp>
      <p:sp>
        <p:nvSpPr>
          <p:cNvPr id="4" name="Freeform 4"/>
          <p:cNvSpPr/>
          <p:nvPr/>
        </p:nvSpPr>
        <p:spPr>
          <a:xfrm>
            <a:off x="13447294" y="-3843198"/>
            <a:ext cx="15841853" cy="16255633"/>
          </a:xfrm>
          <a:custGeom>
            <a:avLst/>
            <a:gdLst/>
            <a:ahLst/>
            <a:cxnLst/>
            <a:rect l="l" t="t" r="r" b="b"/>
            <a:pathLst>
              <a:path w="15841853" h="16255633">
                <a:moveTo>
                  <a:pt x="0" y="0"/>
                </a:moveTo>
                <a:lnTo>
                  <a:pt x="15841853" y="0"/>
                </a:lnTo>
                <a:lnTo>
                  <a:pt x="15841853" y="16255632"/>
                </a:lnTo>
                <a:lnTo>
                  <a:pt x="0" y="162556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pic>
        <p:nvPicPr>
          <p:cNvPr id="5" name="ANIMATION COMPLETE">
            <a:hlinkClick r:id="" action="ppaction://media"/>
            <a:extLst>
              <a:ext uri="{FF2B5EF4-FFF2-40B4-BE49-F238E27FC236}">
                <a16:creationId xmlns:a16="http://schemas.microsoft.com/office/drawing/2014/main" id="{0669F426-38D0-4133-41B7-E302266D477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9166" t="4061" r="42917" b="4569"/>
          <a:stretch/>
        </p:blipFill>
        <p:spPr>
          <a:xfrm>
            <a:off x="4528800" y="2324100"/>
            <a:ext cx="9575305" cy="7493717"/>
          </a:xfrm>
          <a:prstGeom prst="rect">
            <a:avLst/>
          </a:prstGeom>
        </p:spPr>
      </p:pic>
    </p:spTree>
    <p:extLst>
      <p:ext uri="{BB962C8B-B14F-4D97-AF65-F5344CB8AC3E}">
        <p14:creationId xmlns:p14="http://schemas.microsoft.com/office/powerpoint/2010/main" val="29562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25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rot="887923">
            <a:off x="-6937517" y="-8747353"/>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4" name="Freeform 4"/>
          <p:cNvSpPr/>
          <p:nvPr/>
        </p:nvSpPr>
        <p:spPr>
          <a:xfrm rot="-10580377">
            <a:off x="10646613" y="3123224"/>
            <a:ext cx="12102934" cy="12419055"/>
          </a:xfrm>
          <a:custGeom>
            <a:avLst/>
            <a:gdLst/>
            <a:ahLst/>
            <a:cxnLst/>
            <a:rect l="l" t="t" r="r" b="b"/>
            <a:pathLst>
              <a:path w="12102934" h="12419055">
                <a:moveTo>
                  <a:pt x="0" y="0"/>
                </a:moveTo>
                <a:lnTo>
                  <a:pt x="12102933" y="0"/>
                </a:lnTo>
                <a:lnTo>
                  <a:pt x="12102933" y="12419055"/>
                </a:lnTo>
                <a:lnTo>
                  <a:pt x="0" y="12419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5" name="TextBox 5"/>
          <p:cNvSpPr txBox="1"/>
          <p:nvPr/>
        </p:nvSpPr>
        <p:spPr>
          <a:xfrm>
            <a:off x="2343797" y="1155414"/>
            <a:ext cx="13617940" cy="1594138"/>
          </a:xfrm>
          <a:prstGeom prst="rect">
            <a:avLst/>
          </a:prstGeom>
        </p:spPr>
        <p:txBody>
          <a:bodyPr lIns="0" tIns="0" rIns="0" bIns="0" rtlCol="0" anchor="t">
            <a:spAutoFit/>
          </a:bodyPr>
          <a:lstStyle/>
          <a:p>
            <a:pPr marL="0" lvl="0" indent="0" algn="ctr">
              <a:lnSpc>
                <a:spcPts val="13015"/>
              </a:lnSpc>
              <a:spcBef>
                <a:spcPct val="0"/>
              </a:spcBef>
            </a:pPr>
            <a:r>
              <a:rPr lang="en-US" sz="9431" spc="924" dirty="0">
                <a:solidFill>
                  <a:srgbClr val="231F20"/>
                </a:solidFill>
                <a:latin typeface="Oswald Bold"/>
              </a:rPr>
              <a:t>OUR TEAM</a:t>
            </a:r>
          </a:p>
        </p:txBody>
      </p:sp>
      <p:grpSp>
        <p:nvGrpSpPr>
          <p:cNvPr id="6" name="Group 6"/>
          <p:cNvGrpSpPr/>
          <p:nvPr/>
        </p:nvGrpSpPr>
        <p:grpSpPr>
          <a:xfrm>
            <a:off x="3416119" y="4821179"/>
            <a:ext cx="3145217" cy="3434885"/>
            <a:chOff x="0" y="0"/>
            <a:chExt cx="862412" cy="941838"/>
          </a:xfrm>
        </p:grpSpPr>
        <p:sp>
          <p:nvSpPr>
            <p:cNvPr id="7" name="Freeform 7"/>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GB" dirty="0"/>
            </a:p>
          </p:txBody>
        </p:sp>
        <p:sp>
          <p:nvSpPr>
            <p:cNvPr id="8" name="TextBox 8"/>
            <p:cNvSpPr txBox="1"/>
            <p:nvPr/>
          </p:nvSpPr>
          <p:spPr>
            <a:xfrm>
              <a:off x="0" y="-47625"/>
              <a:ext cx="862412" cy="989463"/>
            </a:xfrm>
            <a:prstGeom prst="rect">
              <a:avLst/>
            </a:prstGeom>
          </p:spPr>
          <p:txBody>
            <a:bodyPr lIns="50800" tIns="50800" rIns="50800" bIns="50800" rtlCol="0" anchor="ctr"/>
            <a:lstStyle/>
            <a:p>
              <a:pPr algn="ctr">
                <a:lnSpc>
                  <a:spcPts val="3360"/>
                </a:lnSpc>
              </a:pPr>
              <a:endParaRPr dirty="0"/>
            </a:p>
          </p:txBody>
        </p:sp>
      </p:grpSp>
      <p:sp>
        <p:nvSpPr>
          <p:cNvPr id="9" name="TextBox 9"/>
          <p:cNvSpPr txBox="1"/>
          <p:nvPr/>
        </p:nvSpPr>
        <p:spPr>
          <a:xfrm>
            <a:off x="3860187" y="6558496"/>
            <a:ext cx="2257081" cy="840936"/>
          </a:xfrm>
          <a:prstGeom prst="rect">
            <a:avLst/>
          </a:prstGeom>
        </p:spPr>
        <p:txBody>
          <a:bodyPr wrap="square" lIns="0" tIns="0" rIns="0" bIns="0" rtlCol="0" anchor="t">
            <a:spAutoFit/>
          </a:bodyPr>
          <a:lstStyle/>
          <a:p>
            <a:pPr algn="ctr">
              <a:lnSpc>
                <a:spcPts val="3286"/>
              </a:lnSpc>
            </a:pPr>
            <a:r>
              <a:rPr lang="en-US" sz="2738" spc="136" dirty="0">
                <a:solidFill>
                  <a:srgbClr val="FFFBFB"/>
                </a:solidFill>
                <a:latin typeface="DM Sans"/>
              </a:rPr>
              <a:t>Luigi Muratore</a:t>
            </a:r>
          </a:p>
        </p:txBody>
      </p:sp>
      <p:sp>
        <p:nvSpPr>
          <p:cNvPr id="10" name="TextBox 10"/>
          <p:cNvSpPr txBox="1"/>
          <p:nvPr/>
        </p:nvSpPr>
        <p:spPr>
          <a:xfrm>
            <a:off x="3793461" y="7488242"/>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s333098</a:t>
            </a:r>
          </a:p>
        </p:txBody>
      </p:sp>
      <p:grpSp>
        <p:nvGrpSpPr>
          <p:cNvPr id="11" name="Group 11"/>
          <p:cNvGrpSpPr>
            <a:grpSpLocks noChangeAspect="1"/>
          </p:cNvGrpSpPr>
          <p:nvPr/>
        </p:nvGrpSpPr>
        <p:grpSpPr>
          <a:xfrm>
            <a:off x="3593815" y="3683275"/>
            <a:ext cx="2723245" cy="2643251"/>
            <a:chOff x="-23041" y="66269"/>
            <a:chExt cx="6542159" cy="6349987"/>
          </a:xfrm>
        </p:grpSpPr>
        <p:sp>
          <p:nvSpPr>
            <p:cNvPr id="12" name="Freeform 12"/>
            <p:cNvSpPr/>
            <p:nvPr/>
          </p:nvSpPr>
          <p:spPr>
            <a:xfrm>
              <a:off x="-23041" y="119185"/>
              <a:ext cx="6542159" cy="6244243"/>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4" cstate="print">
                <a:extLst>
                  <a:ext uri="{28A0092B-C50C-407E-A947-70E740481C1C}">
                    <a14:useLocalDpi xmlns:a14="http://schemas.microsoft.com/office/drawing/2010/main" val="0"/>
                  </a:ext>
                </a:extLst>
              </a:blip>
              <a:stretch>
                <a:fillRect/>
              </a:stretch>
            </a:blipFill>
          </p:spPr>
          <p:txBody>
            <a:bodyPr/>
            <a:lstStyle/>
            <a:p>
              <a:endParaRPr lang="en-GB" dirty="0"/>
            </a:p>
          </p:txBody>
        </p:sp>
        <p:sp>
          <p:nvSpPr>
            <p:cNvPr id="13" name="Freeform 13"/>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F2F2F2"/>
            </a:solidFill>
          </p:spPr>
          <p:txBody>
            <a:bodyPr/>
            <a:lstStyle/>
            <a:p>
              <a:endParaRPr lang="en-GB" dirty="0"/>
            </a:p>
          </p:txBody>
        </p:sp>
      </p:grpSp>
      <p:grpSp>
        <p:nvGrpSpPr>
          <p:cNvPr id="14" name="Group 14"/>
          <p:cNvGrpSpPr/>
          <p:nvPr/>
        </p:nvGrpSpPr>
        <p:grpSpPr>
          <a:xfrm>
            <a:off x="7571796" y="4821179"/>
            <a:ext cx="3145217" cy="3434885"/>
            <a:chOff x="0" y="0"/>
            <a:chExt cx="862412" cy="941838"/>
          </a:xfrm>
        </p:grpSpPr>
        <p:sp>
          <p:nvSpPr>
            <p:cNvPr id="15" name="Freeform 15"/>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GB" dirty="0"/>
            </a:p>
          </p:txBody>
        </p:sp>
        <p:sp>
          <p:nvSpPr>
            <p:cNvPr id="16" name="TextBox 16"/>
            <p:cNvSpPr txBox="1"/>
            <p:nvPr/>
          </p:nvSpPr>
          <p:spPr>
            <a:xfrm>
              <a:off x="0" y="-47625"/>
              <a:ext cx="862412" cy="989463"/>
            </a:xfrm>
            <a:prstGeom prst="rect">
              <a:avLst/>
            </a:prstGeom>
          </p:spPr>
          <p:txBody>
            <a:bodyPr lIns="50800" tIns="50800" rIns="50800" bIns="50800" rtlCol="0" anchor="ctr"/>
            <a:lstStyle/>
            <a:p>
              <a:pPr algn="ctr">
                <a:lnSpc>
                  <a:spcPts val="3360"/>
                </a:lnSpc>
              </a:pPr>
              <a:endParaRPr dirty="0"/>
            </a:p>
          </p:txBody>
        </p:sp>
      </p:grpSp>
      <p:sp>
        <p:nvSpPr>
          <p:cNvPr id="17" name="TextBox 17"/>
          <p:cNvSpPr txBox="1"/>
          <p:nvPr/>
        </p:nvSpPr>
        <p:spPr>
          <a:xfrm>
            <a:off x="7582487" y="6558496"/>
            <a:ext cx="3088913" cy="840936"/>
          </a:xfrm>
          <a:prstGeom prst="rect">
            <a:avLst/>
          </a:prstGeom>
        </p:spPr>
        <p:txBody>
          <a:bodyPr wrap="square" lIns="0" tIns="0" rIns="0" bIns="0" rtlCol="0" anchor="t">
            <a:spAutoFit/>
          </a:bodyPr>
          <a:lstStyle/>
          <a:p>
            <a:pPr algn="ctr">
              <a:lnSpc>
                <a:spcPts val="3286"/>
              </a:lnSpc>
            </a:pPr>
            <a:r>
              <a:rPr lang="en-US" sz="2700" spc="136" dirty="0">
                <a:solidFill>
                  <a:srgbClr val="FFFBFB"/>
                </a:solidFill>
                <a:latin typeface="DM Sans"/>
              </a:rPr>
              <a:t>Muhammad Fatir Noshab</a:t>
            </a:r>
          </a:p>
        </p:txBody>
      </p:sp>
      <p:sp>
        <p:nvSpPr>
          <p:cNvPr id="18" name="TextBox 18"/>
          <p:cNvSpPr txBox="1"/>
          <p:nvPr/>
        </p:nvSpPr>
        <p:spPr>
          <a:xfrm>
            <a:off x="7949138" y="7488242"/>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s331898</a:t>
            </a:r>
          </a:p>
        </p:txBody>
      </p:sp>
      <p:grpSp>
        <p:nvGrpSpPr>
          <p:cNvPr id="22" name="Group 22"/>
          <p:cNvGrpSpPr/>
          <p:nvPr/>
        </p:nvGrpSpPr>
        <p:grpSpPr>
          <a:xfrm>
            <a:off x="11726664" y="4821179"/>
            <a:ext cx="3145217" cy="3434885"/>
            <a:chOff x="0" y="0"/>
            <a:chExt cx="862412" cy="941838"/>
          </a:xfrm>
        </p:grpSpPr>
        <p:sp>
          <p:nvSpPr>
            <p:cNvPr id="23" name="Freeform 23"/>
            <p:cNvSpPr/>
            <p:nvPr/>
          </p:nvSpPr>
          <p:spPr>
            <a:xfrm>
              <a:off x="0" y="0"/>
              <a:ext cx="862412" cy="941838"/>
            </a:xfrm>
            <a:custGeom>
              <a:avLst/>
              <a:gdLst/>
              <a:ahLst/>
              <a:cxnLst/>
              <a:rect l="l" t="t" r="r" b="b"/>
              <a:pathLst>
                <a:path w="862412" h="941838">
                  <a:moveTo>
                    <a:pt x="0" y="0"/>
                  </a:moveTo>
                  <a:lnTo>
                    <a:pt x="862412" y="0"/>
                  </a:lnTo>
                  <a:lnTo>
                    <a:pt x="862412" y="941838"/>
                  </a:lnTo>
                  <a:lnTo>
                    <a:pt x="0" y="941838"/>
                  </a:lnTo>
                  <a:close/>
                </a:path>
              </a:pathLst>
            </a:custGeom>
            <a:solidFill>
              <a:srgbClr val="100F0D"/>
            </a:solidFill>
            <a:ln cap="sq">
              <a:noFill/>
              <a:prstDash val="solid"/>
              <a:miter/>
            </a:ln>
          </p:spPr>
          <p:txBody>
            <a:bodyPr/>
            <a:lstStyle/>
            <a:p>
              <a:endParaRPr lang="en-GB" dirty="0"/>
            </a:p>
          </p:txBody>
        </p:sp>
        <p:sp>
          <p:nvSpPr>
            <p:cNvPr id="24" name="TextBox 24"/>
            <p:cNvSpPr txBox="1"/>
            <p:nvPr/>
          </p:nvSpPr>
          <p:spPr>
            <a:xfrm>
              <a:off x="0" y="-47625"/>
              <a:ext cx="862412" cy="989463"/>
            </a:xfrm>
            <a:prstGeom prst="rect">
              <a:avLst/>
            </a:prstGeom>
          </p:spPr>
          <p:txBody>
            <a:bodyPr lIns="50800" tIns="50800" rIns="50800" bIns="50800" rtlCol="0" anchor="ctr"/>
            <a:lstStyle/>
            <a:p>
              <a:pPr algn="ctr">
                <a:lnSpc>
                  <a:spcPts val="3360"/>
                </a:lnSpc>
              </a:pPr>
              <a:endParaRPr dirty="0"/>
            </a:p>
          </p:txBody>
        </p:sp>
      </p:grpSp>
      <p:sp>
        <p:nvSpPr>
          <p:cNvPr id="25" name="TextBox 25"/>
          <p:cNvSpPr txBox="1"/>
          <p:nvPr/>
        </p:nvSpPr>
        <p:spPr>
          <a:xfrm>
            <a:off x="12294659" y="6558496"/>
            <a:ext cx="2009227" cy="840936"/>
          </a:xfrm>
          <a:prstGeom prst="rect">
            <a:avLst/>
          </a:prstGeom>
        </p:spPr>
        <p:txBody>
          <a:bodyPr lIns="0" tIns="0" rIns="0" bIns="0" rtlCol="0" anchor="t">
            <a:spAutoFit/>
          </a:bodyPr>
          <a:lstStyle/>
          <a:p>
            <a:pPr algn="ctr">
              <a:lnSpc>
                <a:spcPts val="3286"/>
              </a:lnSpc>
            </a:pPr>
            <a:r>
              <a:rPr lang="en-US" sz="2738" spc="136" dirty="0">
                <a:solidFill>
                  <a:srgbClr val="FFFBFB"/>
                </a:solidFill>
                <a:latin typeface="DM Sans"/>
              </a:rPr>
              <a:t>Iskandar</a:t>
            </a:r>
          </a:p>
          <a:p>
            <a:pPr algn="ctr">
              <a:lnSpc>
                <a:spcPts val="3286"/>
              </a:lnSpc>
            </a:pPr>
            <a:r>
              <a:rPr lang="en-US" sz="2738" spc="136" dirty="0">
                <a:solidFill>
                  <a:srgbClr val="FFFBFB"/>
                </a:solidFill>
                <a:latin typeface="DM Sans"/>
              </a:rPr>
              <a:t>Akbarov</a:t>
            </a:r>
          </a:p>
        </p:txBody>
      </p:sp>
      <p:sp>
        <p:nvSpPr>
          <p:cNvPr id="26" name="TextBox 26"/>
          <p:cNvSpPr txBox="1"/>
          <p:nvPr/>
        </p:nvSpPr>
        <p:spPr>
          <a:xfrm>
            <a:off x="12104005" y="7488242"/>
            <a:ext cx="2302097" cy="315664"/>
          </a:xfrm>
          <a:prstGeom prst="rect">
            <a:avLst/>
          </a:prstGeom>
        </p:spPr>
        <p:txBody>
          <a:bodyPr lIns="0" tIns="0" rIns="0" bIns="0" rtlCol="0" anchor="t">
            <a:spAutoFit/>
          </a:bodyPr>
          <a:lstStyle/>
          <a:p>
            <a:pPr algn="ctr">
              <a:lnSpc>
                <a:spcPts val="2464"/>
              </a:lnSpc>
            </a:pPr>
            <a:r>
              <a:rPr lang="en-US" sz="2053" spc="102" dirty="0">
                <a:solidFill>
                  <a:srgbClr val="FFFBFB"/>
                </a:solidFill>
                <a:latin typeface="DM Sans"/>
              </a:rPr>
              <a:t>s329650</a:t>
            </a:r>
          </a:p>
        </p:txBody>
      </p:sp>
      <p:sp>
        <p:nvSpPr>
          <p:cNvPr id="30" name="Freeform 30"/>
          <p:cNvSpPr/>
          <p:nvPr/>
        </p:nvSpPr>
        <p:spPr>
          <a:xfrm>
            <a:off x="3416119"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GB" dirty="0"/>
          </a:p>
        </p:txBody>
      </p:sp>
      <p:sp>
        <p:nvSpPr>
          <p:cNvPr id="31" name="Freeform 31"/>
          <p:cNvSpPr/>
          <p:nvPr/>
        </p:nvSpPr>
        <p:spPr>
          <a:xfrm>
            <a:off x="7571796" y="8256064"/>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GB" dirty="0"/>
          </a:p>
        </p:txBody>
      </p:sp>
      <p:sp>
        <p:nvSpPr>
          <p:cNvPr id="32" name="Freeform 32"/>
          <p:cNvSpPr/>
          <p:nvPr/>
        </p:nvSpPr>
        <p:spPr>
          <a:xfrm>
            <a:off x="11726664" y="8256064"/>
            <a:ext cx="3145217" cy="333081"/>
          </a:xfrm>
          <a:custGeom>
            <a:avLst/>
            <a:gdLst/>
            <a:ahLst/>
            <a:cxnLst/>
            <a:rect l="l" t="t" r="r" b="b"/>
            <a:pathLst>
              <a:path w="3145217" h="333081">
                <a:moveTo>
                  <a:pt x="0" y="0"/>
                </a:moveTo>
                <a:lnTo>
                  <a:pt x="3145217" y="0"/>
                </a:lnTo>
                <a:lnTo>
                  <a:pt x="3145217" y="333081"/>
                </a:lnTo>
                <a:lnTo>
                  <a:pt x="0" y="333081"/>
                </a:lnTo>
                <a:lnTo>
                  <a:pt x="0" y="0"/>
                </a:lnTo>
                <a:close/>
              </a:path>
            </a:pathLst>
          </a:custGeom>
          <a:blipFill>
            <a:blip r:embed="rId5"/>
            <a:stretch>
              <a:fillRect t="-86495"/>
            </a:stretch>
          </a:blipFill>
        </p:spPr>
        <p:txBody>
          <a:bodyPr/>
          <a:lstStyle/>
          <a:p>
            <a:endParaRPr lang="en-GB" dirty="0"/>
          </a:p>
        </p:txBody>
      </p:sp>
      <p:sp>
        <p:nvSpPr>
          <p:cNvPr id="33" name="Freeform 33"/>
          <p:cNvSpPr/>
          <p:nvPr/>
        </p:nvSpPr>
        <p:spPr>
          <a:xfrm>
            <a:off x="13804097" y="8030085"/>
            <a:ext cx="3145217" cy="333081"/>
          </a:xfrm>
          <a:custGeom>
            <a:avLst/>
            <a:gdLst/>
            <a:ahLst/>
            <a:cxnLst/>
            <a:rect l="l" t="t" r="r" b="b"/>
            <a:pathLst>
              <a:path w="3145217" h="333081">
                <a:moveTo>
                  <a:pt x="0" y="0"/>
                </a:moveTo>
                <a:lnTo>
                  <a:pt x="3145218" y="0"/>
                </a:lnTo>
                <a:lnTo>
                  <a:pt x="3145218" y="333081"/>
                </a:lnTo>
                <a:lnTo>
                  <a:pt x="0" y="333081"/>
                </a:lnTo>
                <a:lnTo>
                  <a:pt x="0" y="0"/>
                </a:lnTo>
                <a:close/>
              </a:path>
            </a:pathLst>
          </a:custGeom>
          <a:blipFill>
            <a:blip r:embed="rId5"/>
            <a:stretch>
              <a:fillRect t="-86495"/>
            </a:stretch>
          </a:blipFill>
        </p:spPr>
        <p:txBody>
          <a:bodyPr/>
          <a:lstStyle/>
          <a:p>
            <a:endParaRPr lang="en-GB" dirty="0"/>
          </a:p>
        </p:txBody>
      </p:sp>
      <p:pic>
        <p:nvPicPr>
          <p:cNvPr id="29" name="Picture 28">
            <a:extLst>
              <a:ext uri="{FF2B5EF4-FFF2-40B4-BE49-F238E27FC236}">
                <a16:creationId xmlns:a16="http://schemas.microsoft.com/office/drawing/2014/main" id="{F981ED1B-8D3E-1355-6703-9ECB473A3FC2}"/>
              </a:ext>
            </a:extLst>
          </p:cNvPr>
          <p:cNvPicPr>
            <a:picLocks noChangeAspect="1"/>
          </p:cNvPicPr>
          <p:nvPr/>
        </p:nvPicPr>
        <p:blipFill>
          <a:blip r:embed="rId6"/>
          <a:stretch>
            <a:fillRect/>
          </a:stretch>
        </p:blipFill>
        <p:spPr>
          <a:xfrm>
            <a:off x="7922203" y="3606183"/>
            <a:ext cx="2570744" cy="2988033"/>
          </a:xfrm>
          <a:prstGeom prst="ellipse">
            <a:avLst/>
          </a:prstGeom>
          <a:ln>
            <a:noFill/>
          </a:ln>
          <a:effectLst>
            <a:softEdge rad="12700"/>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p>
        </p:txBody>
      </p:sp>
      <p:sp>
        <p:nvSpPr>
          <p:cNvPr id="3" name="Freeform 3"/>
          <p:cNvSpPr/>
          <p:nvPr/>
        </p:nvSpPr>
        <p:spPr>
          <a:xfrm rot="-10580377">
            <a:off x="9407140" y="-9309963"/>
            <a:ext cx="24036383" cy="24664199"/>
          </a:xfrm>
          <a:custGeom>
            <a:avLst/>
            <a:gdLst/>
            <a:ahLst/>
            <a:cxnLst/>
            <a:rect l="l" t="t" r="r" b="b"/>
            <a:pathLst>
              <a:path w="24036383" h="24664199">
                <a:moveTo>
                  <a:pt x="0" y="0"/>
                </a:moveTo>
                <a:lnTo>
                  <a:pt x="24036383" y="0"/>
                </a:lnTo>
                <a:lnTo>
                  <a:pt x="24036383" y="24664198"/>
                </a:lnTo>
                <a:lnTo>
                  <a:pt x="0" y="2466419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5" name="TextBox 5"/>
          <p:cNvSpPr txBox="1"/>
          <p:nvPr/>
        </p:nvSpPr>
        <p:spPr>
          <a:xfrm>
            <a:off x="1561733" y="2105045"/>
            <a:ext cx="8097687" cy="3241963"/>
          </a:xfrm>
          <a:prstGeom prst="rect">
            <a:avLst/>
          </a:prstGeom>
        </p:spPr>
        <p:txBody>
          <a:bodyPr lIns="0" tIns="0" rIns="0" bIns="0" rtlCol="0" anchor="t">
            <a:spAutoFit/>
          </a:bodyPr>
          <a:lstStyle/>
          <a:p>
            <a:pPr marL="0" lvl="0" indent="0" algn="l">
              <a:lnSpc>
                <a:spcPts val="13015"/>
              </a:lnSpc>
              <a:spcBef>
                <a:spcPct val="0"/>
              </a:spcBef>
            </a:pPr>
            <a:r>
              <a:rPr lang="en-US" sz="9431" spc="924" dirty="0">
                <a:solidFill>
                  <a:srgbClr val="231F20"/>
                </a:solidFill>
                <a:latin typeface="Oswald Bold"/>
              </a:rPr>
              <a:t>THANKS FOR WATCHING</a:t>
            </a:r>
          </a:p>
        </p:txBody>
      </p:sp>
      <p:pic>
        <p:nvPicPr>
          <p:cNvPr id="9" name="Picture 8" descr="A blue logo with a black background&#10;&#10;Description automatically generated">
            <a:extLst>
              <a:ext uri="{FF2B5EF4-FFF2-40B4-BE49-F238E27FC236}">
                <a16:creationId xmlns:a16="http://schemas.microsoft.com/office/drawing/2014/main" id="{81EFDB8E-446E-6898-D19B-295A0FD3CC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73200" y="4299444"/>
            <a:ext cx="3557793" cy="16881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3048000" y="342900"/>
            <a:ext cx="11552977" cy="1088375"/>
          </a:xfrm>
          <a:prstGeom prst="rect">
            <a:avLst/>
          </a:prstGeom>
        </p:spPr>
        <p:txBody>
          <a:bodyPr lIns="0" tIns="0" rIns="0" bIns="0" rtlCol="0" anchor="t">
            <a:spAutoFit/>
          </a:bodyPr>
          <a:lstStyle/>
          <a:p>
            <a:pPr algn="ctr">
              <a:lnSpc>
                <a:spcPts val="9587"/>
              </a:lnSpc>
            </a:pPr>
            <a:r>
              <a:rPr lang="en-US" sz="5500" spc="368" dirty="0">
                <a:solidFill>
                  <a:srgbClr val="231F20"/>
                </a:solidFill>
                <a:latin typeface="Oswald Bold"/>
              </a:rPr>
              <a:t>Goals and Objectives</a:t>
            </a:r>
          </a:p>
        </p:txBody>
      </p:sp>
      <p:sp>
        <p:nvSpPr>
          <p:cNvPr id="14" name="TextBox 14"/>
          <p:cNvSpPr txBox="1"/>
          <p:nvPr/>
        </p:nvSpPr>
        <p:spPr>
          <a:xfrm>
            <a:off x="816448" y="3126473"/>
            <a:ext cx="7834973" cy="2130648"/>
          </a:xfrm>
          <a:prstGeom prst="rect">
            <a:avLst/>
          </a:prstGeom>
        </p:spPr>
        <p:txBody>
          <a:bodyPr wrap="square" lIns="0" tIns="0" rIns="0" bIns="0" rtlCol="0" anchor="t">
            <a:spAutoFit/>
          </a:bodyPr>
          <a:lstStyle/>
          <a:p>
            <a:pPr marL="342900" lvl="0" indent="-342900">
              <a:lnSpc>
                <a:spcPts val="2774"/>
              </a:lnSpc>
              <a:spcBef>
                <a:spcPct val="0"/>
              </a:spcBef>
              <a:buFont typeface="Arial" panose="020B0604020202020204" pitchFamily="34" charset="0"/>
              <a:buChar char="•"/>
            </a:pPr>
            <a:r>
              <a:rPr lang="en-GB" b="1" spc="197" dirty="0">
                <a:solidFill>
                  <a:srgbClr val="231F20"/>
                </a:solidFill>
                <a:latin typeface="DM Sans"/>
              </a:rPr>
              <a:t>S1</a:t>
            </a:r>
            <a:r>
              <a:rPr lang="en-GB" spc="197" dirty="0">
                <a:solidFill>
                  <a:srgbClr val="231F20"/>
                </a:solidFill>
                <a:latin typeface="DM Sans"/>
              </a:rPr>
              <a:t> commands </a:t>
            </a:r>
            <a:r>
              <a:rPr lang="en-GB" b="1" spc="197" dirty="0">
                <a:solidFill>
                  <a:srgbClr val="231F20"/>
                </a:solidFill>
                <a:latin typeface="DM Sans"/>
              </a:rPr>
              <a:t>M1</a:t>
            </a:r>
          </a:p>
          <a:p>
            <a:pPr marL="342900" lvl="0" indent="-342900">
              <a:lnSpc>
                <a:spcPts val="2774"/>
              </a:lnSpc>
              <a:spcBef>
                <a:spcPct val="0"/>
              </a:spcBef>
              <a:buFont typeface="Arial" panose="020B0604020202020204" pitchFamily="34" charset="0"/>
              <a:buChar char="•"/>
            </a:pPr>
            <a:r>
              <a:rPr lang="en-GB" b="1" spc="197" dirty="0">
                <a:solidFill>
                  <a:srgbClr val="231F20"/>
                </a:solidFill>
                <a:latin typeface="DM Sans"/>
              </a:rPr>
              <a:t>S2</a:t>
            </a:r>
            <a:r>
              <a:rPr lang="en-GB" spc="197" dirty="0">
                <a:solidFill>
                  <a:srgbClr val="231F20"/>
                </a:solidFill>
                <a:latin typeface="DM Sans"/>
              </a:rPr>
              <a:t> commands </a:t>
            </a:r>
            <a:r>
              <a:rPr lang="en-GB" b="1" spc="197" dirty="0">
                <a:solidFill>
                  <a:srgbClr val="231F20"/>
                </a:solidFill>
                <a:latin typeface="DM Sans"/>
              </a:rPr>
              <a:t>M2</a:t>
            </a:r>
          </a:p>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Conveyors 1 and 2 cannot move contemporary</a:t>
            </a:r>
          </a:p>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Conveyor 3 is activated when conveyors 1 or 2 are active</a:t>
            </a:r>
          </a:p>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Lamps H1 and H2 are switched on when motors M1 and M2 are active respectively</a:t>
            </a:r>
          </a:p>
        </p:txBody>
      </p:sp>
      <p:sp>
        <p:nvSpPr>
          <p:cNvPr id="18" name="TextBox 18"/>
          <p:cNvSpPr txBox="1"/>
          <p:nvPr/>
        </p:nvSpPr>
        <p:spPr>
          <a:xfrm>
            <a:off x="9305752" y="3115624"/>
            <a:ext cx="8532225" cy="1053430"/>
          </a:xfrm>
          <a:prstGeom prst="rect">
            <a:avLst/>
          </a:prstGeom>
        </p:spPr>
        <p:txBody>
          <a:bodyPr wrap="square" lIns="0" tIns="0" rIns="0" bIns="0" rtlCol="0" anchor="t">
            <a:spAutoFit/>
          </a:bodyPr>
          <a:lstStyle/>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S3 and S4 are pressed to stop conveyors 1 and 2 respectively,</a:t>
            </a:r>
          </a:p>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they must be arrested after 20 s</a:t>
            </a:r>
          </a:p>
          <a:p>
            <a:pPr marL="342900" lvl="0" indent="-342900">
              <a:lnSpc>
                <a:spcPts val="2774"/>
              </a:lnSpc>
              <a:spcBef>
                <a:spcPct val="0"/>
              </a:spcBef>
              <a:buFont typeface="Arial" panose="020B0604020202020204" pitchFamily="34" charset="0"/>
              <a:buChar char="•"/>
            </a:pPr>
            <a:r>
              <a:rPr lang="en-GB" spc="197" dirty="0">
                <a:solidFill>
                  <a:srgbClr val="231F20"/>
                </a:solidFill>
                <a:latin typeface="DM Sans"/>
              </a:rPr>
              <a:t>Conveyor 3 is arrested 60 s after pressing either S3 or S4</a:t>
            </a:r>
          </a:p>
        </p:txBody>
      </p:sp>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26" name="Freeform 11">
            <a:extLst>
              <a:ext uri="{FF2B5EF4-FFF2-40B4-BE49-F238E27FC236}">
                <a16:creationId xmlns:a16="http://schemas.microsoft.com/office/drawing/2014/main" id="{94E08919-BFB4-C085-B370-A4D8E252D72F}"/>
              </a:ext>
            </a:extLst>
          </p:cNvPr>
          <p:cNvSpPr/>
          <p:nvPr/>
        </p:nvSpPr>
        <p:spPr>
          <a:xfrm>
            <a:off x="9305752" y="2144482"/>
            <a:ext cx="4181269" cy="653301"/>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27" name="TextBox 12">
            <a:extLst>
              <a:ext uri="{FF2B5EF4-FFF2-40B4-BE49-F238E27FC236}">
                <a16:creationId xmlns:a16="http://schemas.microsoft.com/office/drawing/2014/main" id="{A3980064-9645-1081-B968-5A730D292F9C}"/>
              </a:ext>
            </a:extLst>
          </p:cNvPr>
          <p:cNvSpPr txBox="1"/>
          <p:nvPr/>
        </p:nvSpPr>
        <p:spPr>
          <a:xfrm>
            <a:off x="9448421" y="1992084"/>
            <a:ext cx="4854974" cy="872162"/>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Deactivation of conveyors</a:t>
            </a:r>
          </a:p>
        </p:txBody>
      </p:sp>
      <p:grpSp>
        <p:nvGrpSpPr>
          <p:cNvPr id="4" name="Group 10"/>
          <p:cNvGrpSpPr/>
          <p:nvPr/>
        </p:nvGrpSpPr>
        <p:grpSpPr>
          <a:xfrm>
            <a:off x="816448" y="1956719"/>
            <a:ext cx="4931248" cy="872162"/>
            <a:chOff x="-18059" y="-57150"/>
            <a:chExt cx="1167544" cy="227743"/>
          </a:xfrm>
        </p:grpSpPr>
        <p:sp>
          <p:nvSpPr>
            <p:cNvPr id="5" name="Freeform 11"/>
            <p:cNvSpPr/>
            <p:nvPr/>
          </p:nvSpPr>
          <p:spPr>
            <a:xfrm>
              <a:off x="-18059" y="-17355"/>
              <a:ext cx="914964" cy="170593"/>
            </a:xfrm>
            <a:custGeom>
              <a:avLst/>
              <a:gdLst/>
              <a:ahLst/>
              <a:cxnLst/>
              <a:rect l="l" t="t" r="r" b="b"/>
              <a:pathLst>
                <a:path w="914964" h="170593">
                  <a:moveTo>
                    <a:pt x="0" y="0"/>
                  </a:moveTo>
                  <a:lnTo>
                    <a:pt x="914964" y="0"/>
                  </a:lnTo>
                  <a:lnTo>
                    <a:pt x="914964" y="170593"/>
                  </a:lnTo>
                  <a:lnTo>
                    <a:pt x="0" y="170593"/>
                  </a:lnTo>
                  <a:close/>
                </a:path>
              </a:pathLst>
            </a:custGeom>
            <a:solidFill>
              <a:srgbClr val="1A1A1A"/>
            </a:solidFill>
          </p:spPr>
          <p:txBody>
            <a:bodyPr/>
            <a:lstStyle/>
            <a:p>
              <a:endParaRPr lang="en-GB" dirty="0"/>
            </a:p>
          </p:txBody>
        </p:sp>
        <p:sp>
          <p:nvSpPr>
            <p:cNvPr id="6" name="TextBox 12"/>
            <p:cNvSpPr txBox="1"/>
            <p:nvPr/>
          </p:nvSpPr>
          <p:spPr>
            <a:xfrm>
              <a:off x="0" y="-57150"/>
              <a:ext cx="1149485" cy="227743"/>
            </a:xfrm>
            <a:prstGeom prst="rect">
              <a:avLst/>
            </a:prstGeom>
          </p:spPr>
          <p:txBody>
            <a:bodyPr lIns="50800" tIns="50800" rIns="50800" bIns="50800" rtlCol="0" anchor="ctr"/>
            <a:lstStyle/>
            <a:p>
              <a:pPr marL="0" lvl="0" indent="0">
                <a:lnSpc>
                  <a:spcPts val="2774"/>
                </a:lnSpc>
                <a:spcBef>
                  <a:spcPct val="0"/>
                </a:spcBef>
              </a:pPr>
              <a:r>
                <a:rPr lang="en-GB" sz="2000" b="1" spc="197" dirty="0">
                  <a:solidFill>
                    <a:schemeClr val="bg1"/>
                  </a:solidFill>
                  <a:latin typeface="DM Sans"/>
                </a:rPr>
                <a:t>Activation of conveyors</a:t>
              </a:r>
            </a:p>
          </p:txBody>
        </p:sp>
      </p:grpSp>
      <p:sp>
        <p:nvSpPr>
          <p:cNvPr id="3" name="TextBox 13"/>
          <p:cNvSpPr txBox="1"/>
          <p:nvPr/>
        </p:nvSpPr>
        <p:spPr>
          <a:xfrm>
            <a:off x="4038600" y="5809928"/>
            <a:ext cx="11552977" cy="1103379"/>
          </a:xfrm>
          <a:prstGeom prst="rect">
            <a:avLst/>
          </a:prstGeom>
        </p:spPr>
        <p:txBody>
          <a:bodyPr lIns="0" tIns="0" rIns="0" bIns="0" rtlCol="0" anchor="t">
            <a:spAutoFit/>
          </a:bodyPr>
          <a:lstStyle/>
          <a:p>
            <a:pPr algn="ctr">
              <a:lnSpc>
                <a:spcPts val="9587"/>
              </a:lnSpc>
            </a:pPr>
            <a:r>
              <a:rPr lang="en-US" sz="5500" spc="368" dirty="0">
                <a:solidFill>
                  <a:srgbClr val="231F20"/>
                </a:solidFill>
                <a:latin typeface="Oswald Bold"/>
              </a:rPr>
              <a:t>System operations</a:t>
            </a:r>
          </a:p>
        </p:txBody>
      </p:sp>
      <p:sp>
        <p:nvSpPr>
          <p:cNvPr id="7" name="TextBox 6">
            <a:extLst>
              <a:ext uri="{FF2B5EF4-FFF2-40B4-BE49-F238E27FC236}">
                <a16:creationId xmlns:a16="http://schemas.microsoft.com/office/drawing/2014/main" id="{A918D083-2430-F52E-221C-A232E4BB1887}"/>
              </a:ext>
            </a:extLst>
          </p:cNvPr>
          <p:cNvSpPr txBox="1"/>
          <p:nvPr/>
        </p:nvSpPr>
        <p:spPr>
          <a:xfrm>
            <a:off x="3657600" y="7100302"/>
            <a:ext cx="13487400" cy="2547429"/>
          </a:xfrm>
          <a:prstGeom prst="rect">
            <a:avLst/>
          </a:prstGeom>
          <a:noFill/>
        </p:spPr>
        <p:txBody>
          <a:bodyPr wrap="square">
            <a:spAutoFit/>
          </a:bodyPr>
          <a:lstStyle/>
          <a:p>
            <a:pPr marL="285750" lvl="0" indent="-285750">
              <a:lnSpc>
                <a:spcPct val="150000"/>
              </a:lnSpc>
              <a:spcBef>
                <a:spcPct val="0"/>
              </a:spcBef>
              <a:buFont typeface="Arial" panose="020B0604020202020204" pitchFamily="34" charset="0"/>
              <a:buChar char="•"/>
            </a:pPr>
            <a:r>
              <a:rPr lang="en-GB" spc="197" dirty="0">
                <a:solidFill>
                  <a:srgbClr val="231F20"/>
                </a:solidFill>
                <a:latin typeface="DM Sans"/>
              </a:rPr>
              <a:t>Sensors </a:t>
            </a:r>
            <a:r>
              <a:rPr lang="en-GB" b="1" spc="197" dirty="0">
                <a:solidFill>
                  <a:srgbClr val="231F20"/>
                </a:solidFill>
                <a:latin typeface="DM Sans"/>
              </a:rPr>
              <a:t>B1</a:t>
            </a:r>
            <a:r>
              <a:rPr lang="en-GB" spc="197" dirty="0">
                <a:solidFill>
                  <a:srgbClr val="231F20"/>
                </a:solidFill>
                <a:latin typeface="DM Sans"/>
              </a:rPr>
              <a:t> and </a:t>
            </a:r>
            <a:r>
              <a:rPr lang="en-GB" b="1" spc="197" dirty="0">
                <a:solidFill>
                  <a:srgbClr val="231F20"/>
                </a:solidFill>
                <a:latin typeface="DM Sans"/>
              </a:rPr>
              <a:t>B2</a:t>
            </a:r>
            <a:r>
              <a:rPr lang="en-GB" spc="197" dirty="0">
                <a:solidFill>
                  <a:srgbClr val="231F20"/>
                </a:solidFill>
                <a:latin typeface="DM Sans"/>
              </a:rPr>
              <a:t> detects the movement of conveyors 1 and 2 respectively:</a:t>
            </a:r>
          </a:p>
          <a:p>
            <a:pPr marL="742950" lvl="1" indent="-285750">
              <a:lnSpc>
                <a:spcPct val="150000"/>
              </a:lnSpc>
              <a:spcBef>
                <a:spcPct val="0"/>
              </a:spcBef>
              <a:buFont typeface="Arial" panose="020B0604020202020204" pitchFamily="34" charset="0"/>
              <a:buChar char="•"/>
            </a:pPr>
            <a:r>
              <a:rPr lang="en-GB" spc="197" dirty="0">
                <a:solidFill>
                  <a:srgbClr val="231F20"/>
                </a:solidFill>
                <a:latin typeface="DM Sans"/>
              </a:rPr>
              <a:t>during the start-up of the conveyors, the signal of the sensors is not considered for the first 3 s</a:t>
            </a:r>
          </a:p>
          <a:p>
            <a:pPr marL="742950" lvl="1" indent="-285750">
              <a:lnSpc>
                <a:spcPct val="150000"/>
              </a:lnSpc>
              <a:spcBef>
                <a:spcPct val="0"/>
              </a:spcBef>
              <a:buFont typeface="Arial" panose="020B0604020202020204" pitchFamily="34" charset="0"/>
              <a:buChar char="•"/>
            </a:pPr>
            <a:endParaRPr lang="en-GB" spc="197" dirty="0">
              <a:solidFill>
                <a:srgbClr val="231F20"/>
              </a:solidFill>
              <a:latin typeface="DM Sans"/>
            </a:endParaRPr>
          </a:p>
          <a:p>
            <a:pPr marL="285750" lvl="0" indent="-285750">
              <a:lnSpc>
                <a:spcPct val="150000"/>
              </a:lnSpc>
              <a:spcBef>
                <a:spcPct val="0"/>
              </a:spcBef>
              <a:buFont typeface="Arial" panose="020B0604020202020204" pitchFamily="34" charset="0"/>
              <a:buChar char="•"/>
            </a:pPr>
            <a:r>
              <a:rPr lang="en-GB" spc="197" dirty="0">
                <a:solidFill>
                  <a:srgbClr val="231F20"/>
                </a:solidFill>
                <a:latin typeface="DM Sans"/>
              </a:rPr>
              <a:t>In case, </a:t>
            </a:r>
            <a:r>
              <a:rPr lang="en-US" spc="197" dirty="0">
                <a:solidFill>
                  <a:srgbClr val="231F20"/>
                </a:solidFill>
                <a:latin typeface="DM Sans"/>
              </a:rPr>
              <a:t>If motor M1 or M2 fails during the normal operation of conveyors 1 and 2</a:t>
            </a:r>
            <a:r>
              <a:rPr lang="en-GB" spc="197" dirty="0">
                <a:solidFill>
                  <a:srgbClr val="231F20"/>
                </a:solidFill>
                <a:latin typeface="DM Sans"/>
              </a:rPr>
              <a:t>:</a:t>
            </a:r>
          </a:p>
          <a:p>
            <a:pPr marL="742950" lvl="1" indent="-285750">
              <a:lnSpc>
                <a:spcPct val="150000"/>
              </a:lnSpc>
              <a:spcBef>
                <a:spcPct val="0"/>
              </a:spcBef>
              <a:buFont typeface="Arial" panose="020B0604020202020204" pitchFamily="34" charset="0"/>
              <a:buChar char="•"/>
            </a:pPr>
            <a:r>
              <a:rPr lang="en-GB" spc="197" dirty="0">
                <a:solidFill>
                  <a:srgbClr val="231F20"/>
                </a:solidFill>
                <a:latin typeface="DM Sans"/>
              </a:rPr>
              <a:t>the motor must be deactivated and lamp H1 (or H2) must begin to flash.</a:t>
            </a:r>
          </a:p>
          <a:p>
            <a:pPr marL="742950" lvl="1" indent="-285750">
              <a:lnSpc>
                <a:spcPct val="150000"/>
              </a:lnSpc>
              <a:spcBef>
                <a:spcPct val="0"/>
              </a:spcBef>
              <a:buFont typeface="Arial" panose="020B0604020202020204" pitchFamily="34" charset="0"/>
              <a:buChar char="•"/>
            </a:pPr>
            <a:r>
              <a:rPr lang="en-GB" spc="197" dirty="0">
                <a:solidFill>
                  <a:srgbClr val="231F20"/>
                </a:solidFill>
                <a:latin typeface="DM Sans"/>
              </a:rPr>
              <a:t>conveyor 3 must continue to move for 40 s before it stops and red lamp H3 must be enlighted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reeform 23"/>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24" name="Freeform 24"/>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31" name="TextBox 12">
            <a:extLst>
              <a:ext uri="{FF2B5EF4-FFF2-40B4-BE49-F238E27FC236}">
                <a16:creationId xmlns:a16="http://schemas.microsoft.com/office/drawing/2014/main" id="{B4C3C3D8-1E24-564E-0FEA-1F3B850AF70B}"/>
              </a:ext>
            </a:extLst>
          </p:cNvPr>
          <p:cNvSpPr txBox="1"/>
          <p:nvPr/>
        </p:nvSpPr>
        <p:spPr>
          <a:xfrm>
            <a:off x="13461395" y="3009900"/>
            <a:ext cx="4854974" cy="872162"/>
          </a:xfrm>
          <a:prstGeom prst="rect">
            <a:avLst/>
          </a:prstGeom>
        </p:spPr>
        <p:txBody>
          <a:bodyPr lIns="50800" tIns="50800" rIns="50800" bIns="50800" rtlCol="0" anchor="ctr"/>
          <a:lstStyle/>
          <a:p>
            <a:pPr marL="0" lvl="0" indent="0">
              <a:lnSpc>
                <a:spcPts val="2774"/>
              </a:lnSpc>
              <a:spcBef>
                <a:spcPct val="0"/>
              </a:spcBef>
            </a:pPr>
            <a:endParaRPr lang="en-GB" sz="2000" b="1" spc="197" dirty="0">
              <a:solidFill>
                <a:schemeClr val="bg1"/>
              </a:solidFill>
              <a:latin typeface="DM Sans"/>
            </a:endParaRPr>
          </a:p>
        </p:txBody>
      </p:sp>
      <p:sp>
        <p:nvSpPr>
          <p:cNvPr id="7" name="TextBox 6">
            <a:extLst>
              <a:ext uri="{FF2B5EF4-FFF2-40B4-BE49-F238E27FC236}">
                <a16:creationId xmlns:a16="http://schemas.microsoft.com/office/drawing/2014/main" id="{09DFE7A1-772D-EBDD-B196-A327B8B46311}"/>
              </a:ext>
            </a:extLst>
          </p:cNvPr>
          <p:cNvSpPr txBox="1"/>
          <p:nvPr/>
        </p:nvSpPr>
        <p:spPr>
          <a:xfrm>
            <a:off x="6248400" y="876300"/>
            <a:ext cx="5562600" cy="1015663"/>
          </a:xfrm>
          <a:prstGeom prst="rect">
            <a:avLst/>
          </a:prstGeom>
          <a:noFill/>
        </p:spPr>
        <p:txBody>
          <a:bodyPr wrap="square">
            <a:spAutoFit/>
          </a:bodyPr>
          <a:lstStyle/>
          <a:p>
            <a:r>
              <a:rPr lang="en-US" sz="6000" spc="368" dirty="0">
                <a:solidFill>
                  <a:srgbClr val="231F20"/>
                </a:solidFill>
                <a:latin typeface="Oswald Bold"/>
              </a:rPr>
              <a:t>CHANGES</a:t>
            </a:r>
            <a:endParaRPr lang="en-GB" sz="6000" dirty="0"/>
          </a:p>
        </p:txBody>
      </p:sp>
      <p:sp>
        <p:nvSpPr>
          <p:cNvPr id="9" name="TextBox 8">
            <a:extLst>
              <a:ext uri="{FF2B5EF4-FFF2-40B4-BE49-F238E27FC236}">
                <a16:creationId xmlns:a16="http://schemas.microsoft.com/office/drawing/2014/main" id="{C153999A-72AC-57DB-C916-E725A358FC4D}"/>
              </a:ext>
            </a:extLst>
          </p:cNvPr>
          <p:cNvSpPr txBox="1"/>
          <p:nvPr/>
        </p:nvSpPr>
        <p:spPr>
          <a:xfrm>
            <a:off x="2514600" y="2810072"/>
            <a:ext cx="15011400" cy="5590185"/>
          </a:xfrm>
          <a:prstGeom prst="rect">
            <a:avLst/>
          </a:prstGeom>
          <a:noFill/>
        </p:spPr>
        <p:txBody>
          <a:bodyPr wrap="square">
            <a:spAutoFit/>
          </a:bodyPr>
          <a:lstStyle/>
          <a:p>
            <a:pPr lvl="0">
              <a:lnSpc>
                <a:spcPct val="150000"/>
              </a:lnSpc>
              <a:spcBef>
                <a:spcPct val="0"/>
              </a:spcBef>
            </a:pPr>
            <a:r>
              <a:rPr lang="en-GB" sz="2000" spc="197" dirty="0">
                <a:solidFill>
                  <a:srgbClr val="231F20"/>
                </a:solidFill>
                <a:latin typeface="DM Sans"/>
              </a:rPr>
              <a:t>We made some </a:t>
            </a:r>
            <a:r>
              <a:rPr lang="en-GB" sz="2000" u="sng" spc="197" dirty="0">
                <a:solidFill>
                  <a:srgbClr val="231F20"/>
                </a:solidFill>
                <a:latin typeface="DM Sans"/>
              </a:rPr>
              <a:t>changes</a:t>
            </a:r>
            <a:r>
              <a:rPr lang="en-GB" sz="2000" spc="197" dirty="0">
                <a:solidFill>
                  <a:srgbClr val="231F20"/>
                </a:solidFill>
                <a:latin typeface="DM Sans"/>
              </a:rPr>
              <a:t> to the requirements in order to have more reactive and understandable system.</a:t>
            </a:r>
          </a:p>
          <a:p>
            <a:pPr lvl="0">
              <a:lnSpc>
                <a:spcPct val="150000"/>
              </a:lnSpc>
              <a:spcBef>
                <a:spcPct val="0"/>
              </a:spcBef>
            </a:pPr>
            <a:r>
              <a:rPr lang="en-GB" sz="2000" spc="197" dirty="0">
                <a:solidFill>
                  <a:srgbClr val="231F20"/>
                </a:solidFill>
                <a:latin typeface="DM Sans"/>
              </a:rPr>
              <a:t>All the changes do not affect either the system operations or the goals and the objectives.</a:t>
            </a:r>
          </a:p>
          <a:p>
            <a:pPr lvl="0">
              <a:lnSpc>
                <a:spcPct val="150000"/>
              </a:lnSpc>
              <a:spcBef>
                <a:spcPct val="0"/>
              </a:spcBef>
            </a:pPr>
            <a:endParaRPr lang="en-GB" sz="2000" spc="197" dirty="0">
              <a:solidFill>
                <a:srgbClr val="231F20"/>
              </a:solidFill>
              <a:latin typeface="DM Sans"/>
            </a:endParaRPr>
          </a:p>
          <a:p>
            <a:pPr lvl="0">
              <a:lnSpc>
                <a:spcPct val="150000"/>
              </a:lnSpc>
              <a:spcBef>
                <a:spcPct val="0"/>
              </a:spcBef>
            </a:pPr>
            <a:r>
              <a:rPr lang="en-GB" sz="2000" spc="197" dirty="0">
                <a:solidFill>
                  <a:srgbClr val="231F20"/>
                </a:solidFill>
                <a:latin typeface="DM Sans"/>
              </a:rPr>
              <a:t>1.   Regarding the </a:t>
            </a:r>
            <a:r>
              <a:rPr lang="en-GB" sz="2000" b="1" spc="197" dirty="0">
                <a:solidFill>
                  <a:srgbClr val="231F20"/>
                </a:solidFill>
                <a:latin typeface="DM Sans"/>
              </a:rPr>
              <a:t>time delay of the timers </a:t>
            </a:r>
            <a:r>
              <a:rPr lang="en-GB" sz="2000" spc="197" dirty="0">
                <a:solidFill>
                  <a:srgbClr val="231F20"/>
                </a:solidFill>
                <a:latin typeface="DM Sans"/>
              </a:rPr>
              <a:t>in order to have a more interactive simulations:</a:t>
            </a:r>
          </a:p>
          <a:p>
            <a:pPr marL="285750" lvl="0" indent="-285750">
              <a:lnSpc>
                <a:spcPct val="150000"/>
              </a:lnSpc>
              <a:spcBef>
                <a:spcPct val="0"/>
              </a:spcBef>
              <a:buFont typeface="Arial" panose="020B0604020202020204" pitchFamily="34" charset="0"/>
              <a:buChar char="•"/>
            </a:pPr>
            <a:r>
              <a:rPr lang="en-GB" sz="2000" spc="197" dirty="0">
                <a:solidFill>
                  <a:srgbClr val="231F20"/>
                </a:solidFill>
                <a:latin typeface="DM Sans"/>
              </a:rPr>
              <a:t>Timer of 20 seconds 	-&gt; 2 seconds</a:t>
            </a:r>
          </a:p>
          <a:p>
            <a:pPr marL="285750" indent="-285750">
              <a:lnSpc>
                <a:spcPct val="150000"/>
              </a:lnSpc>
              <a:spcBef>
                <a:spcPct val="0"/>
              </a:spcBef>
              <a:buFont typeface="Arial" panose="020B0604020202020204" pitchFamily="34" charset="0"/>
              <a:buChar char="•"/>
            </a:pPr>
            <a:r>
              <a:rPr lang="en-GB" sz="2000" spc="197" dirty="0">
                <a:solidFill>
                  <a:srgbClr val="231F20"/>
                </a:solidFill>
                <a:latin typeface="DM Sans"/>
              </a:rPr>
              <a:t>Timer of 60 seconds 	-&gt; 6 seconds</a:t>
            </a:r>
          </a:p>
          <a:p>
            <a:pPr marL="285750" indent="-285750">
              <a:lnSpc>
                <a:spcPct val="150000"/>
              </a:lnSpc>
              <a:spcBef>
                <a:spcPct val="0"/>
              </a:spcBef>
              <a:buFont typeface="Arial" panose="020B0604020202020204" pitchFamily="34" charset="0"/>
              <a:buChar char="•"/>
            </a:pPr>
            <a:r>
              <a:rPr lang="en-GB" sz="2000" spc="197" dirty="0">
                <a:solidFill>
                  <a:srgbClr val="231F20"/>
                </a:solidFill>
                <a:latin typeface="DM Sans"/>
              </a:rPr>
              <a:t>Timer of 40 seconds 	-&gt; 4 seconds</a:t>
            </a:r>
          </a:p>
          <a:p>
            <a:pPr marL="285750" lvl="0" indent="-285750">
              <a:lnSpc>
                <a:spcPct val="150000"/>
              </a:lnSpc>
              <a:spcBef>
                <a:spcPct val="0"/>
              </a:spcBef>
              <a:buFont typeface="Arial" panose="020B0604020202020204" pitchFamily="34" charset="0"/>
              <a:buChar char="•"/>
            </a:pPr>
            <a:endParaRPr lang="en-GB" sz="2000" spc="197" dirty="0">
              <a:solidFill>
                <a:srgbClr val="231F20"/>
              </a:solidFill>
              <a:latin typeface="DM Sans"/>
            </a:endParaRPr>
          </a:p>
          <a:p>
            <a:pPr lvl="0">
              <a:lnSpc>
                <a:spcPct val="150000"/>
              </a:lnSpc>
              <a:spcBef>
                <a:spcPct val="0"/>
              </a:spcBef>
            </a:pPr>
            <a:r>
              <a:rPr lang="en-GB" sz="2000" spc="197" dirty="0">
                <a:solidFill>
                  <a:srgbClr val="231F20"/>
                </a:solidFill>
                <a:latin typeface="DM Sans"/>
              </a:rPr>
              <a:t>2.   Regarding the </a:t>
            </a:r>
            <a:r>
              <a:rPr lang="en-GB" sz="2000" b="1" spc="197" dirty="0">
                <a:solidFill>
                  <a:srgbClr val="231F20"/>
                </a:solidFill>
                <a:latin typeface="DM Sans"/>
              </a:rPr>
              <a:t>lights in the HMI</a:t>
            </a:r>
            <a:r>
              <a:rPr lang="en-GB" sz="2000" spc="197" dirty="0">
                <a:solidFill>
                  <a:srgbClr val="231F20"/>
                </a:solidFill>
                <a:latin typeface="DM Sans"/>
              </a:rPr>
              <a:t>:</a:t>
            </a:r>
          </a:p>
          <a:p>
            <a:pPr marL="342900" lvl="0" indent="-342900">
              <a:lnSpc>
                <a:spcPct val="150000"/>
              </a:lnSpc>
              <a:spcBef>
                <a:spcPct val="0"/>
              </a:spcBef>
              <a:buFont typeface="Arial" panose="020B0604020202020204" pitchFamily="34" charset="0"/>
              <a:buChar char="•"/>
            </a:pPr>
            <a:r>
              <a:rPr lang="en-GB" sz="2000" spc="197" dirty="0">
                <a:solidFill>
                  <a:srgbClr val="231F20"/>
                </a:solidFill>
                <a:latin typeface="DM Sans"/>
              </a:rPr>
              <a:t>In situation of failure scenarios, instead of having the same lights with different colours or behaviours to show different failures in case of malfunction we employ different lights in order to highlight the specific type of failure.</a:t>
            </a:r>
          </a:p>
        </p:txBody>
      </p:sp>
    </p:spTree>
    <p:extLst>
      <p:ext uri="{BB962C8B-B14F-4D97-AF65-F5344CB8AC3E}">
        <p14:creationId xmlns:p14="http://schemas.microsoft.com/office/powerpoint/2010/main" val="1735456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GB" dirty="0"/>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02 Automation Studio</a:t>
            </a:r>
          </a:p>
        </p:txBody>
      </p:sp>
      <p:sp>
        <p:nvSpPr>
          <p:cNvPr id="16" name="TextBox 16"/>
          <p:cNvSpPr txBox="1"/>
          <p:nvPr/>
        </p:nvSpPr>
        <p:spPr>
          <a:xfrm>
            <a:off x="1143000" y="3472815"/>
            <a:ext cx="17311733" cy="5872249"/>
          </a:xfrm>
          <a:prstGeom prst="rect">
            <a:avLst/>
          </a:prstGeom>
        </p:spPr>
        <p:txBody>
          <a:bodyPr wrap="square" lIns="0" tIns="0" rIns="0" bIns="0" rtlCol="0" anchor="t">
            <a:spAutoFit/>
          </a:bodyPr>
          <a:lstStyle/>
          <a:p>
            <a:pPr marL="427768" lvl="1" indent="-213884" algn="l">
              <a:lnSpc>
                <a:spcPts val="2734"/>
              </a:lnSpc>
              <a:buFont typeface="Arial"/>
              <a:buChar char="•"/>
            </a:pPr>
            <a:r>
              <a:rPr lang="en-GB" sz="1981" spc="194" dirty="0">
                <a:solidFill>
                  <a:srgbClr val="231F20"/>
                </a:solidFill>
                <a:latin typeface="DM Sans"/>
              </a:rPr>
              <a:t>Develop the automatic control to implement the task in </a:t>
            </a:r>
            <a:r>
              <a:rPr lang="en-GB" sz="1981" b="1" spc="194" dirty="0">
                <a:solidFill>
                  <a:srgbClr val="231F20"/>
                </a:solidFill>
                <a:latin typeface="DM Sans"/>
              </a:rPr>
              <a:t>Automation Studio programming</a:t>
            </a:r>
            <a:r>
              <a:rPr lang="en-GB" sz="1981" spc="194" dirty="0">
                <a:solidFill>
                  <a:srgbClr val="231F20"/>
                </a:solidFill>
                <a:latin typeface="DM Sans"/>
              </a:rPr>
              <a:t>, using:</a:t>
            </a:r>
            <a:endParaRPr lang="en-GB" sz="1981" b="1" spc="194" dirty="0">
              <a:solidFill>
                <a:srgbClr val="231F20"/>
              </a:solidFill>
              <a:latin typeface="DM Sans"/>
            </a:endParaRPr>
          </a:p>
          <a:p>
            <a:pPr marL="884968" lvl="2" indent="-213884">
              <a:lnSpc>
                <a:spcPts val="2734"/>
              </a:lnSpc>
              <a:buFont typeface="Arial"/>
              <a:buChar char="•"/>
            </a:pPr>
            <a:r>
              <a:rPr lang="en-GB" sz="1981" spc="194" dirty="0">
                <a:solidFill>
                  <a:srgbClr val="231F20"/>
                </a:solidFill>
                <a:latin typeface="DM Sans"/>
              </a:rPr>
              <a:t>Ladder Code with the Step-Transition method</a:t>
            </a:r>
          </a:p>
          <a:p>
            <a:pPr marL="884968" lvl="2" indent="-213884">
              <a:lnSpc>
                <a:spcPts val="2734"/>
              </a:lnSpc>
              <a:buFont typeface="Arial"/>
              <a:buChar char="•"/>
            </a:pPr>
            <a:r>
              <a:rPr lang="en-GB" sz="1981" spc="194" dirty="0">
                <a:solidFill>
                  <a:srgbClr val="231F20"/>
                </a:solidFill>
                <a:latin typeface="DM Sans"/>
              </a:rPr>
              <a:t>Grafcet code (subroutines in parallel, to manage different parts of the system)</a:t>
            </a:r>
          </a:p>
          <a:p>
            <a:pPr marL="884968" lvl="2" indent="-213884">
              <a:lnSpc>
                <a:spcPts val="2734"/>
              </a:lnSpc>
              <a:buFont typeface="Arial"/>
              <a:buChar char="•"/>
            </a:pPr>
            <a:endParaRPr lang="en-GB" sz="1981" spc="194" dirty="0">
              <a:solidFill>
                <a:srgbClr val="231F20"/>
              </a:solidFill>
              <a:latin typeface="DM Sans"/>
            </a:endParaRPr>
          </a:p>
          <a:p>
            <a:pPr marL="427768" lvl="1" indent="-213884" algn="l">
              <a:lnSpc>
                <a:spcPts val="2734"/>
              </a:lnSpc>
              <a:buFont typeface="Arial"/>
              <a:buChar char="•"/>
            </a:pPr>
            <a:r>
              <a:rPr lang="en-GB" sz="1981" spc="194" dirty="0">
                <a:solidFill>
                  <a:srgbClr val="231F20"/>
                </a:solidFill>
                <a:latin typeface="DM Sans"/>
              </a:rPr>
              <a:t>The code must be </a:t>
            </a:r>
            <a:r>
              <a:rPr lang="en-GB" sz="1981" b="1" spc="194" dirty="0">
                <a:solidFill>
                  <a:srgbClr val="231F20"/>
                </a:solidFill>
                <a:latin typeface="DM Sans"/>
              </a:rPr>
              <a:t>well-organized</a:t>
            </a:r>
            <a:r>
              <a:rPr lang="en-GB" sz="1981" spc="194" dirty="0">
                <a:solidFill>
                  <a:srgbClr val="231F20"/>
                </a:solidFill>
                <a:latin typeface="DM Sans"/>
              </a:rPr>
              <a:t>, with the use of </a:t>
            </a:r>
            <a:r>
              <a:rPr lang="en-GB" sz="1981" b="1" spc="194" dirty="0">
                <a:solidFill>
                  <a:srgbClr val="231F20"/>
                </a:solidFill>
                <a:latin typeface="DM Sans"/>
              </a:rPr>
              <a:t>subroutines</a:t>
            </a:r>
            <a:r>
              <a:rPr lang="en-GB" sz="1981" spc="194" dirty="0">
                <a:solidFill>
                  <a:srgbClr val="231F20"/>
                </a:solidFill>
                <a:latin typeface="DM Sans"/>
              </a:rPr>
              <a:t>:</a:t>
            </a:r>
          </a:p>
          <a:p>
            <a:pPr marL="884968" lvl="2" indent="-213884">
              <a:lnSpc>
                <a:spcPts val="2734"/>
              </a:lnSpc>
              <a:buFont typeface="Arial"/>
              <a:buChar char="•"/>
            </a:pPr>
            <a:r>
              <a:rPr lang="en-GB" sz="1981" spc="194" dirty="0">
                <a:solidFill>
                  <a:srgbClr val="231F20"/>
                </a:solidFill>
                <a:latin typeface="DM Sans"/>
              </a:rPr>
              <a:t>FC</a:t>
            </a:r>
          </a:p>
          <a:p>
            <a:pPr marL="884968" lvl="2" indent="-213884">
              <a:lnSpc>
                <a:spcPts val="2734"/>
              </a:lnSpc>
              <a:buFont typeface="Arial"/>
              <a:buChar char="•"/>
            </a:pPr>
            <a:r>
              <a:rPr lang="en-GB" sz="1981" spc="194" dirty="0">
                <a:solidFill>
                  <a:srgbClr val="231F20"/>
                </a:solidFill>
                <a:latin typeface="DM Sans"/>
              </a:rPr>
              <a:t>Partial GRAFCETs with various functionalities</a:t>
            </a:r>
          </a:p>
          <a:p>
            <a:pPr marL="884968" lvl="2" indent="-213884">
              <a:lnSpc>
                <a:spcPts val="2734"/>
              </a:lnSpc>
              <a:buFont typeface="Arial"/>
              <a:buChar char="•"/>
            </a:pPr>
            <a:endParaRPr lang="en-GB" sz="1981" spc="194" dirty="0">
              <a:solidFill>
                <a:srgbClr val="231F20"/>
              </a:solidFill>
              <a:latin typeface="DM Sans"/>
            </a:endParaRPr>
          </a:p>
          <a:p>
            <a:pPr marL="427768" lvl="1" indent="-213884" algn="l">
              <a:lnSpc>
                <a:spcPts val="2734"/>
              </a:lnSpc>
              <a:buFont typeface="Arial"/>
              <a:buChar char="•"/>
            </a:pPr>
            <a:r>
              <a:rPr lang="en-GB" sz="1981" spc="194" dirty="0">
                <a:solidFill>
                  <a:srgbClr val="231F20"/>
                </a:solidFill>
                <a:latin typeface="DM Sans"/>
              </a:rPr>
              <a:t>Moreover, develop a clear and understandable </a:t>
            </a:r>
            <a:r>
              <a:rPr lang="en-GB" sz="1981" b="1" spc="194" dirty="0">
                <a:solidFill>
                  <a:srgbClr val="231F20"/>
                </a:solidFill>
                <a:latin typeface="DM Sans"/>
              </a:rPr>
              <a:t>HMI interface </a:t>
            </a:r>
            <a:r>
              <a:rPr lang="en-GB" sz="1981" spc="194" dirty="0">
                <a:solidFill>
                  <a:srgbClr val="231F20"/>
                </a:solidFill>
                <a:latin typeface="DM Sans"/>
              </a:rPr>
              <a:t>in Automation Studio with: </a:t>
            </a:r>
          </a:p>
          <a:p>
            <a:pPr marL="884968" lvl="2" indent="-213884">
              <a:lnSpc>
                <a:spcPts val="2734"/>
              </a:lnSpc>
              <a:buFont typeface="Arial"/>
              <a:buChar char="•"/>
            </a:pPr>
            <a:r>
              <a:rPr lang="en-GB" sz="1981" spc="194" dirty="0">
                <a:solidFill>
                  <a:srgbClr val="231F20"/>
                </a:solidFill>
                <a:latin typeface="DM Sans"/>
              </a:rPr>
              <a:t>Start</a:t>
            </a:r>
          </a:p>
          <a:p>
            <a:pPr marL="884968" lvl="2" indent="-213884">
              <a:lnSpc>
                <a:spcPts val="2734"/>
              </a:lnSpc>
              <a:buFont typeface="Arial"/>
              <a:buChar char="•"/>
            </a:pPr>
            <a:r>
              <a:rPr lang="en-GB" sz="1981" spc="194" dirty="0">
                <a:solidFill>
                  <a:srgbClr val="231F20"/>
                </a:solidFill>
                <a:latin typeface="DM Sans"/>
              </a:rPr>
              <a:t>Stop</a:t>
            </a:r>
          </a:p>
          <a:p>
            <a:pPr marL="884968" lvl="2" indent="-213884">
              <a:lnSpc>
                <a:spcPts val="2734"/>
              </a:lnSpc>
              <a:buFont typeface="Arial"/>
              <a:buChar char="•"/>
            </a:pPr>
            <a:r>
              <a:rPr lang="en-GB" sz="1981" spc="194" dirty="0">
                <a:solidFill>
                  <a:srgbClr val="231F20"/>
                </a:solidFill>
                <a:latin typeface="DM Sans"/>
              </a:rPr>
              <a:t>Emergency</a:t>
            </a:r>
          </a:p>
          <a:p>
            <a:pPr marL="884968" lvl="2" indent="-213884">
              <a:lnSpc>
                <a:spcPts val="2734"/>
              </a:lnSpc>
              <a:buFont typeface="Arial"/>
              <a:buChar char="•"/>
            </a:pPr>
            <a:r>
              <a:rPr lang="en-GB" sz="1981" spc="194" dirty="0">
                <a:solidFill>
                  <a:srgbClr val="231F20"/>
                </a:solidFill>
                <a:latin typeface="DM Sans"/>
              </a:rPr>
              <a:t>Alarms</a:t>
            </a:r>
          </a:p>
          <a:p>
            <a:pPr marL="884968" lvl="2" indent="-213884">
              <a:lnSpc>
                <a:spcPts val="2734"/>
              </a:lnSpc>
              <a:buFont typeface="Arial"/>
              <a:buChar char="•"/>
            </a:pPr>
            <a:r>
              <a:rPr lang="en-GB" sz="1981" spc="194" dirty="0">
                <a:solidFill>
                  <a:srgbClr val="231F20"/>
                </a:solidFill>
                <a:latin typeface="DM Sans"/>
              </a:rPr>
              <a:t>Conveyors</a:t>
            </a:r>
          </a:p>
          <a:p>
            <a:pPr marL="884968" lvl="2" indent="-213884">
              <a:lnSpc>
                <a:spcPts val="2734"/>
              </a:lnSpc>
              <a:buFont typeface="Arial"/>
              <a:buChar char="•"/>
            </a:pPr>
            <a:r>
              <a:rPr lang="en-GB" sz="1981" spc="194" dirty="0">
                <a:solidFill>
                  <a:srgbClr val="231F20"/>
                </a:solidFill>
                <a:latin typeface="DM Sans"/>
              </a:rPr>
              <a:t>Objects</a:t>
            </a:r>
          </a:p>
          <a:p>
            <a:pPr marL="884968" lvl="2" indent="-213884">
              <a:lnSpc>
                <a:spcPts val="2734"/>
              </a:lnSpc>
              <a:buFont typeface="Arial"/>
              <a:buChar char="•"/>
            </a:pPr>
            <a:r>
              <a:rPr lang="en-GB" sz="1981" spc="194" dirty="0">
                <a:solidFill>
                  <a:srgbClr val="231F20"/>
                </a:solidFill>
                <a:latin typeface="DM Sans"/>
              </a:rPr>
              <a:t>Cylinders and whole system animation (movements and visibility)</a:t>
            </a:r>
          </a:p>
          <a:p>
            <a:pPr marL="884968" lvl="2" indent="-213884">
              <a:lnSpc>
                <a:spcPts val="2734"/>
              </a:lnSpc>
              <a:buFont typeface="Arial"/>
              <a:buChar char="•"/>
            </a:pPr>
            <a:r>
              <a:rPr lang="en-GB" sz="1981" spc="194" dirty="0">
                <a:solidFill>
                  <a:srgbClr val="231F20"/>
                </a:solidFill>
                <a:latin typeface="DM Sans"/>
              </a:rPr>
              <a:t>Sensors and pilot lights needed to simulate the real plant</a:t>
            </a:r>
            <a:endParaRPr lang="en-US" sz="1981" spc="194" dirty="0">
              <a:solidFill>
                <a:srgbClr val="231F20"/>
              </a:solidFill>
              <a:latin typeface="DM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02 Automation Studio</a:t>
            </a:r>
          </a:p>
        </p:txBody>
      </p:sp>
      <p:sp>
        <p:nvSpPr>
          <p:cNvPr id="16" name="TextBox 16"/>
          <p:cNvSpPr txBox="1"/>
          <p:nvPr/>
        </p:nvSpPr>
        <p:spPr>
          <a:xfrm>
            <a:off x="5093426" y="3314700"/>
            <a:ext cx="12192000" cy="6564746"/>
          </a:xfrm>
          <a:prstGeom prst="rect">
            <a:avLst/>
          </a:prstGeom>
        </p:spPr>
        <p:txBody>
          <a:bodyPr wrap="square" lIns="0" tIns="0" rIns="0" bIns="0" rtlCol="0" anchor="t">
            <a:spAutoFit/>
          </a:bodyPr>
          <a:lstStyle/>
          <a:p>
            <a:pPr marL="427768" lvl="1" indent="-213884">
              <a:lnSpc>
                <a:spcPts val="2734"/>
              </a:lnSpc>
              <a:buFont typeface="Arial"/>
              <a:buChar char="•"/>
            </a:pPr>
            <a:r>
              <a:rPr lang="en-US" sz="1981" spc="194" dirty="0">
                <a:solidFill>
                  <a:srgbClr val="231F20"/>
                </a:solidFill>
                <a:latin typeface="DM Sans"/>
              </a:rPr>
              <a:t>We utilized </a:t>
            </a:r>
            <a:r>
              <a:rPr lang="en-GB" sz="1981" spc="194" dirty="0">
                <a:solidFill>
                  <a:srgbClr val="231F20"/>
                </a:solidFill>
                <a:latin typeface="DM Sans"/>
              </a:rPr>
              <a:t>the </a:t>
            </a:r>
            <a:r>
              <a:rPr lang="en-GB" sz="1981" b="1" spc="194" dirty="0">
                <a:solidFill>
                  <a:srgbClr val="231F20"/>
                </a:solidFill>
                <a:latin typeface="DM Sans"/>
              </a:rPr>
              <a:t>Library Explorer </a:t>
            </a:r>
            <a:r>
              <a:rPr lang="en-US" sz="1981" spc="194" dirty="0">
                <a:solidFill>
                  <a:srgbClr val="231F20"/>
                </a:solidFill>
                <a:latin typeface="DM Sans"/>
              </a:rPr>
              <a:t>in Automation Studio to gather components and all necessary items, making use of different sections</a:t>
            </a:r>
            <a:r>
              <a:rPr lang="en-GB" sz="1981" spc="194" dirty="0">
                <a:solidFill>
                  <a:srgbClr val="231F20"/>
                </a:solidFill>
                <a:latin typeface="DM Sans"/>
              </a:rPr>
              <a:t>, in particular:</a:t>
            </a:r>
          </a:p>
          <a:p>
            <a:pPr marL="427768" lvl="1" indent="-213884" algn="l">
              <a:lnSpc>
                <a:spcPts val="2734"/>
              </a:lnSpc>
              <a:buFont typeface="Arial"/>
              <a:buChar char="•"/>
            </a:pPr>
            <a:endParaRPr lang="en-GB" sz="1981" spc="194" dirty="0">
              <a:solidFill>
                <a:srgbClr val="231F20"/>
              </a:solidFill>
              <a:latin typeface="DM Sans"/>
            </a:endParaRPr>
          </a:p>
          <a:p>
            <a:pPr marL="884968" lvl="2" indent="-213884">
              <a:lnSpc>
                <a:spcPts val="2734"/>
              </a:lnSpc>
              <a:buFont typeface="Arial"/>
              <a:buChar char="•"/>
            </a:pPr>
            <a:r>
              <a:rPr lang="en-GB" sz="1981" spc="194" dirty="0">
                <a:solidFill>
                  <a:srgbClr val="231F20"/>
                </a:solidFill>
                <a:latin typeface="DM Sans"/>
              </a:rPr>
              <a:t>Pneumatic -&gt; Actuators</a:t>
            </a:r>
          </a:p>
          <a:p>
            <a:pPr marL="884968" lvl="2" indent="-213884">
              <a:lnSpc>
                <a:spcPts val="2734"/>
              </a:lnSpc>
              <a:buFont typeface="Arial"/>
              <a:buChar char="•"/>
            </a:pPr>
            <a:r>
              <a:rPr lang="en-GB" sz="1981" spc="194" dirty="0">
                <a:solidFill>
                  <a:srgbClr val="231F20"/>
                </a:solidFill>
                <a:latin typeface="DM Sans"/>
              </a:rPr>
              <a:t>Pneumatic –&gt; Directional Valves</a:t>
            </a:r>
          </a:p>
          <a:p>
            <a:pPr marL="884968" lvl="2" indent="-213884">
              <a:lnSpc>
                <a:spcPts val="2734"/>
              </a:lnSpc>
              <a:buFont typeface="Arial"/>
              <a:buChar char="•"/>
            </a:pPr>
            <a:r>
              <a:rPr lang="en-GB" sz="1981" spc="194" dirty="0">
                <a:solidFill>
                  <a:srgbClr val="231F20"/>
                </a:solidFill>
                <a:latin typeface="DM Sans"/>
              </a:rPr>
              <a:t>Pneumatic -&gt; Flow lines &amp; Connections</a:t>
            </a:r>
          </a:p>
          <a:p>
            <a:pPr marL="884968" lvl="2" indent="-213884">
              <a:lnSpc>
                <a:spcPts val="2734"/>
              </a:lnSpc>
              <a:buFont typeface="Arial"/>
              <a:buChar char="•"/>
            </a:pPr>
            <a:r>
              <a:rPr lang="en-GB" sz="1981" spc="194" dirty="0">
                <a:solidFill>
                  <a:srgbClr val="231F20"/>
                </a:solidFill>
                <a:latin typeface="DM Sans"/>
              </a:rPr>
              <a:t>Pneumatic -&gt; Sensors</a:t>
            </a:r>
          </a:p>
          <a:p>
            <a:pPr marL="884968" lvl="2" indent="-213884">
              <a:lnSpc>
                <a:spcPts val="2734"/>
              </a:lnSpc>
              <a:buFont typeface="Arial"/>
              <a:buChar char="•"/>
            </a:pPr>
            <a:endParaRPr lang="en-GB" sz="1981" spc="194" dirty="0">
              <a:solidFill>
                <a:srgbClr val="231F20"/>
              </a:solidFill>
              <a:latin typeface="DM Sans"/>
            </a:endParaRPr>
          </a:p>
          <a:p>
            <a:pPr marL="884968" lvl="2" indent="-213884">
              <a:lnSpc>
                <a:spcPts val="2734"/>
              </a:lnSpc>
              <a:buFont typeface="Arial"/>
              <a:buChar char="•"/>
            </a:pPr>
            <a:r>
              <a:rPr lang="en-GB" sz="1981" spc="194" dirty="0">
                <a:solidFill>
                  <a:srgbClr val="231F20"/>
                </a:solidFill>
                <a:latin typeface="DM Sans"/>
              </a:rPr>
              <a:t>Electrical Control (JIC Standard) -&gt; Power sources</a:t>
            </a:r>
          </a:p>
          <a:p>
            <a:pPr marL="884968" lvl="2" indent="-213884">
              <a:lnSpc>
                <a:spcPts val="2734"/>
              </a:lnSpc>
              <a:buFont typeface="Arial"/>
              <a:buChar char="•"/>
            </a:pPr>
            <a:r>
              <a:rPr lang="en-GB" sz="1981" spc="194" dirty="0">
                <a:solidFill>
                  <a:srgbClr val="231F20"/>
                </a:solidFill>
                <a:latin typeface="DM Sans"/>
              </a:rPr>
              <a:t>Electrical Control (JIC Standard) -&gt; Output components</a:t>
            </a:r>
          </a:p>
          <a:p>
            <a:pPr marL="884968" lvl="2" indent="-213884">
              <a:lnSpc>
                <a:spcPts val="2734"/>
              </a:lnSpc>
              <a:buFont typeface="Arial"/>
              <a:buChar char="•"/>
            </a:pPr>
            <a:r>
              <a:rPr lang="en-GB" sz="1981" spc="194" dirty="0">
                <a:solidFill>
                  <a:srgbClr val="231F20"/>
                </a:solidFill>
                <a:latin typeface="DM Sans"/>
              </a:rPr>
              <a:t>Electrical Control (JIC Standard) -&gt; Contact</a:t>
            </a:r>
          </a:p>
          <a:p>
            <a:pPr marL="884968" lvl="2" indent="-213884">
              <a:lnSpc>
                <a:spcPts val="2734"/>
              </a:lnSpc>
              <a:buFont typeface="Arial"/>
              <a:buChar char="•"/>
            </a:pPr>
            <a:r>
              <a:rPr lang="en-GB" sz="1981" spc="194" dirty="0">
                <a:solidFill>
                  <a:srgbClr val="231F20"/>
                </a:solidFill>
                <a:latin typeface="DM Sans"/>
              </a:rPr>
              <a:t>Electrical Control (JIC Standard) -&gt; Switches</a:t>
            </a:r>
          </a:p>
          <a:p>
            <a:pPr marL="884968" lvl="2" indent="-213884">
              <a:lnSpc>
                <a:spcPts val="2734"/>
              </a:lnSpc>
              <a:buFont typeface="Arial"/>
              <a:buChar char="•"/>
            </a:pPr>
            <a:endParaRPr lang="en-GB" sz="1981" spc="194" dirty="0">
              <a:solidFill>
                <a:srgbClr val="231F20"/>
              </a:solidFill>
              <a:latin typeface="DM Sans"/>
            </a:endParaRPr>
          </a:p>
          <a:p>
            <a:pPr marL="884968" lvl="2" indent="-213884">
              <a:lnSpc>
                <a:spcPts val="2734"/>
              </a:lnSpc>
              <a:buFont typeface="Arial"/>
              <a:buChar char="•"/>
            </a:pPr>
            <a:r>
              <a:rPr lang="en-GB" sz="1981" spc="194" dirty="0">
                <a:solidFill>
                  <a:srgbClr val="231F20"/>
                </a:solidFill>
                <a:latin typeface="DM Sans"/>
              </a:rPr>
              <a:t>Ladder for Siemens PLC -&gt; Rung</a:t>
            </a:r>
          </a:p>
          <a:p>
            <a:pPr marL="884968" lvl="2" indent="-213884">
              <a:lnSpc>
                <a:spcPts val="2734"/>
              </a:lnSpc>
              <a:buFont typeface="Arial"/>
              <a:buChar char="•"/>
            </a:pPr>
            <a:r>
              <a:rPr lang="en-GB" sz="1981" spc="194" dirty="0">
                <a:solidFill>
                  <a:srgbClr val="231F20"/>
                </a:solidFill>
                <a:latin typeface="DM Sans"/>
              </a:rPr>
              <a:t>Ladder for Siemens PLC -&gt; Bit Logic</a:t>
            </a:r>
          </a:p>
          <a:p>
            <a:pPr marL="884968" lvl="2" indent="-213884">
              <a:lnSpc>
                <a:spcPts val="2734"/>
              </a:lnSpc>
              <a:buFont typeface="Arial"/>
              <a:buChar char="•"/>
            </a:pPr>
            <a:r>
              <a:rPr lang="en-GB" sz="1981" spc="194" dirty="0">
                <a:solidFill>
                  <a:srgbClr val="231F20"/>
                </a:solidFill>
                <a:latin typeface="DM Sans"/>
              </a:rPr>
              <a:t>Ladder for Siemens PLC -&gt; Timers</a:t>
            </a:r>
          </a:p>
          <a:p>
            <a:pPr marL="884968" lvl="2" indent="-213884">
              <a:lnSpc>
                <a:spcPts val="2734"/>
              </a:lnSpc>
              <a:buFont typeface="Arial"/>
              <a:buChar char="•"/>
            </a:pPr>
            <a:r>
              <a:rPr lang="en-GB" sz="1981" spc="194" dirty="0">
                <a:solidFill>
                  <a:srgbClr val="231F20"/>
                </a:solidFill>
                <a:latin typeface="DM Sans"/>
              </a:rPr>
              <a:t>Ladder for Siemens PLC -&gt; Program Management</a:t>
            </a:r>
          </a:p>
          <a:p>
            <a:pPr marL="884968" lvl="2" indent="-213884">
              <a:lnSpc>
                <a:spcPts val="2734"/>
              </a:lnSpc>
              <a:buFont typeface="Arial"/>
              <a:buChar char="•"/>
            </a:pPr>
            <a:endParaRPr lang="en-GB" sz="1981" spc="194" dirty="0">
              <a:solidFill>
                <a:srgbClr val="231F20"/>
              </a:solidFill>
              <a:latin typeface="DM Sans"/>
            </a:endParaRPr>
          </a:p>
          <a:p>
            <a:pPr marL="884968" lvl="2" indent="-213884">
              <a:lnSpc>
                <a:spcPts val="2734"/>
              </a:lnSpc>
              <a:buFont typeface="Arial"/>
              <a:buChar char="•"/>
            </a:pPr>
            <a:r>
              <a:rPr lang="en-GB" sz="1981" spc="194" dirty="0">
                <a:solidFill>
                  <a:srgbClr val="231F20"/>
                </a:solidFill>
                <a:latin typeface="DM Sans"/>
              </a:rPr>
              <a:t>HMI &amp; Control Panels -&gt; Control</a:t>
            </a:r>
          </a:p>
        </p:txBody>
      </p:sp>
      <p:pic>
        <p:nvPicPr>
          <p:cNvPr id="9" name="Picture 8" descr="A screenshot of a computer&#10;&#10;Description automatically generated">
            <a:extLst>
              <a:ext uri="{FF2B5EF4-FFF2-40B4-BE49-F238E27FC236}">
                <a16:creationId xmlns:a16="http://schemas.microsoft.com/office/drawing/2014/main" id="{0D3B910B-C007-58DC-30B5-55ABD7E60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1132" y="3345543"/>
            <a:ext cx="2819400" cy="649005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42627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03 Pneumatic</a:t>
            </a:r>
          </a:p>
        </p:txBody>
      </p:sp>
      <p:pic>
        <p:nvPicPr>
          <p:cNvPr id="9" name="Picture 8">
            <a:extLst>
              <a:ext uri="{FF2B5EF4-FFF2-40B4-BE49-F238E27FC236}">
                <a16:creationId xmlns:a16="http://schemas.microsoft.com/office/drawing/2014/main" id="{A7D2D580-E6B2-3B7C-E7CD-C28414BE5D1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1315496" y="3241020"/>
            <a:ext cx="6407909" cy="3306746"/>
          </a:xfrm>
          <a:prstGeom prst="rect">
            <a:avLst/>
          </a:prstGeom>
          <a:ln>
            <a:noFill/>
          </a:ln>
          <a:effectLst>
            <a:outerShdw blurRad="292100" dist="139700" dir="2700000" algn="tl" rotWithShape="0">
              <a:srgbClr val="333333">
                <a:alpha val="65000"/>
              </a:srgbClr>
            </a:outerShdw>
          </a:effectLst>
        </p:spPr>
      </p:pic>
      <p:sp>
        <p:nvSpPr>
          <p:cNvPr id="11" name="TextBox 10">
            <a:extLst>
              <a:ext uri="{FF2B5EF4-FFF2-40B4-BE49-F238E27FC236}">
                <a16:creationId xmlns:a16="http://schemas.microsoft.com/office/drawing/2014/main" id="{1F43A156-5F12-A1DF-A24E-BF0AF675796A}"/>
              </a:ext>
            </a:extLst>
          </p:cNvPr>
          <p:cNvSpPr txBox="1"/>
          <p:nvPr/>
        </p:nvSpPr>
        <p:spPr>
          <a:xfrm>
            <a:off x="228600" y="3442595"/>
            <a:ext cx="9677400" cy="1802994"/>
          </a:xfrm>
          <a:prstGeom prst="rect">
            <a:avLst/>
          </a:prstGeom>
          <a:noFill/>
        </p:spPr>
        <p:txBody>
          <a:bodyPr wrap="square">
            <a:spAutoFit/>
          </a:bodyPr>
          <a:lstStyle/>
          <a:p>
            <a:pPr marL="427768" lvl="1" indent="-213884" algn="l">
              <a:lnSpc>
                <a:spcPts val="2734"/>
              </a:lnSpc>
              <a:buFont typeface="Arial"/>
              <a:buChar char="•"/>
            </a:pPr>
            <a:r>
              <a:rPr lang="en-GB" sz="1800" spc="194" dirty="0">
                <a:solidFill>
                  <a:srgbClr val="231F20"/>
                </a:solidFill>
                <a:latin typeface="DM Sans"/>
              </a:rPr>
              <a:t>We used </a:t>
            </a:r>
            <a:r>
              <a:rPr lang="en-GB" sz="1800" u="sng" spc="194" dirty="0">
                <a:solidFill>
                  <a:srgbClr val="231F20"/>
                </a:solidFill>
                <a:latin typeface="DM Sans"/>
              </a:rPr>
              <a:t>pneumatic pistons</a:t>
            </a:r>
            <a:r>
              <a:rPr lang="en-GB" sz="1800" spc="194" dirty="0">
                <a:solidFill>
                  <a:srgbClr val="231F20"/>
                </a:solidFill>
                <a:latin typeface="DM Sans"/>
              </a:rPr>
              <a:t> to simulate th</a:t>
            </a:r>
            <a:r>
              <a:rPr lang="en-GB" spc="194" dirty="0">
                <a:solidFill>
                  <a:srgbClr val="231F20"/>
                </a:solidFill>
                <a:latin typeface="DM Sans"/>
              </a:rPr>
              <a:t>e movements of the boxes, we linked each box to the linear movement of the respective piston:</a:t>
            </a:r>
          </a:p>
          <a:p>
            <a:pPr marL="884968" lvl="2" indent="-213884">
              <a:lnSpc>
                <a:spcPts val="2734"/>
              </a:lnSpc>
              <a:buFont typeface="Arial"/>
              <a:buChar char="•"/>
            </a:pPr>
            <a:r>
              <a:rPr lang="en-GB" spc="194" dirty="0">
                <a:solidFill>
                  <a:srgbClr val="231F20"/>
                </a:solidFill>
                <a:latin typeface="DM Sans"/>
              </a:rPr>
              <a:t>The first piston simulates the first horizontal movement.</a:t>
            </a:r>
          </a:p>
          <a:p>
            <a:pPr marL="884968" lvl="2" indent="-213884">
              <a:lnSpc>
                <a:spcPts val="2734"/>
              </a:lnSpc>
              <a:buFont typeface="Arial"/>
              <a:buChar char="•"/>
            </a:pPr>
            <a:r>
              <a:rPr lang="en-GB" spc="194" dirty="0">
                <a:solidFill>
                  <a:srgbClr val="231F20"/>
                </a:solidFill>
                <a:latin typeface="DM Sans"/>
              </a:rPr>
              <a:t>The second piston simulates the vertical movement.</a:t>
            </a:r>
          </a:p>
          <a:p>
            <a:pPr marL="884968" lvl="2" indent="-213884">
              <a:lnSpc>
                <a:spcPts val="2734"/>
              </a:lnSpc>
              <a:buFont typeface="Arial"/>
              <a:buChar char="•"/>
            </a:pPr>
            <a:r>
              <a:rPr lang="en-GB" spc="194" dirty="0">
                <a:solidFill>
                  <a:srgbClr val="231F20"/>
                </a:solidFill>
                <a:latin typeface="DM Sans"/>
              </a:rPr>
              <a:t>The third one simulate the second horizontal movement.</a:t>
            </a:r>
          </a:p>
        </p:txBody>
      </p:sp>
      <p:sp>
        <p:nvSpPr>
          <p:cNvPr id="13" name="TextBox 12">
            <a:extLst>
              <a:ext uri="{FF2B5EF4-FFF2-40B4-BE49-F238E27FC236}">
                <a16:creationId xmlns:a16="http://schemas.microsoft.com/office/drawing/2014/main" id="{4C5CC469-29DC-4D6C-01BF-4FA2F1DBC2C7}"/>
              </a:ext>
            </a:extLst>
          </p:cNvPr>
          <p:cNvSpPr txBox="1"/>
          <p:nvPr/>
        </p:nvSpPr>
        <p:spPr>
          <a:xfrm>
            <a:off x="564595" y="6332543"/>
            <a:ext cx="13336889" cy="3534237"/>
          </a:xfrm>
          <a:prstGeom prst="rect">
            <a:avLst/>
          </a:prstGeom>
          <a:noFill/>
        </p:spPr>
        <p:txBody>
          <a:bodyPr wrap="square">
            <a:spAutoFit/>
          </a:bodyPr>
          <a:lstStyle/>
          <a:p>
            <a:pPr marL="427768" lvl="1" indent="-213884" algn="l">
              <a:lnSpc>
                <a:spcPts val="2734"/>
              </a:lnSpc>
              <a:buFont typeface="Arial"/>
              <a:buChar char="•"/>
            </a:pPr>
            <a:r>
              <a:rPr lang="en-GB" sz="1800" spc="194" dirty="0">
                <a:solidFill>
                  <a:srgbClr val="231F20"/>
                </a:solidFill>
                <a:latin typeface="DM Sans"/>
              </a:rPr>
              <a:t>For the pneumatic circuit we used:</a:t>
            </a:r>
          </a:p>
          <a:p>
            <a:pPr marL="884968" lvl="2" indent="-213884">
              <a:lnSpc>
                <a:spcPts val="2734"/>
              </a:lnSpc>
              <a:buFont typeface="Arial"/>
              <a:buChar char="•"/>
            </a:pPr>
            <a:r>
              <a:rPr lang="en-GB" spc="194" dirty="0">
                <a:solidFill>
                  <a:srgbClr val="231F20"/>
                </a:solidFill>
                <a:latin typeface="DM Sans"/>
              </a:rPr>
              <a:t>3x 	- </a:t>
            </a:r>
            <a:r>
              <a:rPr lang="en-GB" b="1" spc="194" dirty="0">
                <a:solidFill>
                  <a:srgbClr val="231F20"/>
                </a:solidFill>
                <a:latin typeface="DM Sans"/>
              </a:rPr>
              <a:t>double acting cylinders</a:t>
            </a:r>
            <a:endParaRPr lang="en-GB" spc="194" dirty="0">
              <a:solidFill>
                <a:srgbClr val="231F20"/>
              </a:solidFill>
              <a:latin typeface="DM Sans"/>
            </a:endParaRPr>
          </a:p>
          <a:p>
            <a:pPr marL="884968" lvl="2" indent="-213884">
              <a:lnSpc>
                <a:spcPts val="2734"/>
              </a:lnSpc>
              <a:buFont typeface="Arial"/>
              <a:buChar char="•"/>
            </a:pPr>
            <a:r>
              <a:rPr lang="en-GB" spc="194" dirty="0">
                <a:solidFill>
                  <a:srgbClr val="231F20"/>
                </a:solidFill>
                <a:latin typeface="DM Sans"/>
              </a:rPr>
              <a:t>3x</a:t>
            </a:r>
            <a:r>
              <a:rPr lang="en-GB" sz="1800" spc="194" dirty="0">
                <a:solidFill>
                  <a:srgbClr val="231F20"/>
                </a:solidFill>
                <a:latin typeface="DM Sans"/>
              </a:rPr>
              <a:t> 	- </a:t>
            </a:r>
            <a:r>
              <a:rPr lang="en-GB" b="1" spc="194" dirty="0">
                <a:solidFill>
                  <a:srgbClr val="231F20"/>
                </a:solidFill>
                <a:latin typeface="DM Sans"/>
              </a:rPr>
              <a:t>5/2 directional valve with 2 stable positions </a:t>
            </a:r>
            <a:r>
              <a:rPr lang="en-GB" spc="194" dirty="0">
                <a:solidFill>
                  <a:srgbClr val="231F20"/>
                </a:solidFill>
                <a:latin typeface="DM Sans"/>
              </a:rPr>
              <a:t>(</a:t>
            </a:r>
            <a:r>
              <a:rPr lang="en-GB" sz="1800" spc="194" dirty="0">
                <a:solidFill>
                  <a:srgbClr val="231F20"/>
                </a:solidFill>
                <a:latin typeface="DM Sans"/>
              </a:rPr>
              <a:t>5 way</a:t>
            </a:r>
            <a:r>
              <a:rPr lang="en-GB" spc="194" dirty="0">
                <a:solidFill>
                  <a:srgbClr val="231F20"/>
                </a:solidFill>
                <a:latin typeface="DM Sans"/>
              </a:rPr>
              <a:t>s 2 position directional valves) </a:t>
            </a:r>
          </a:p>
          <a:p>
            <a:pPr marL="884968" lvl="2" indent="-213884">
              <a:lnSpc>
                <a:spcPts val="2734"/>
              </a:lnSpc>
              <a:buFont typeface="Arial"/>
              <a:buChar char="•"/>
            </a:pPr>
            <a:r>
              <a:rPr lang="en-GB" spc="194" dirty="0">
                <a:solidFill>
                  <a:srgbClr val="231F20"/>
                </a:solidFill>
                <a:latin typeface="DM Sans"/>
              </a:rPr>
              <a:t>27x 	- </a:t>
            </a:r>
            <a:r>
              <a:rPr lang="en-GB" b="1" spc="194" dirty="0">
                <a:solidFill>
                  <a:srgbClr val="231F20"/>
                </a:solidFill>
                <a:latin typeface="DM Sans"/>
              </a:rPr>
              <a:t>2/2 directional valve with 1 stable position </a:t>
            </a:r>
            <a:r>
              <a:rPr lang="en-GB" spc="194" dirty="0">
                <a:solidFill>
                  <a:srgbClr val="231F20"/>
                </a:solidFill>
                <a:latin typeface="DM Sans"/>
              </a:rPr>
              <a:t>(2 ways 2 position directional valves)</a:t>
            </a:r>
          </a:p>
          <a:p>
            <a:pPr marL="884968" lvl="2" indent="-213884">
              <a:lnSpc>
                <a:spcPts val="2734"/>
              </a:lnSpc>
              <a:buFont typeface="Arial"/>
              <a:buChar char="•"/>
            </a:pPr>
            <a:r>
              <a:rPr lang="en-GB" spc="194" dirty="0">
                <a:solidFill>
                  <a:srgbClr val="231F20"/>
                </a:solidFill>
                <a:latin typeface="DM Sans"/>
              </a:rPr>
              <a:t>6x 	- </a:t>
            </a:r>
            <a:r>
              <a:rPr lang="en-GB" b="1" spc="194" dirty="0">
                <a:solidFill>
                  <a:srgbClr val="231F20"/>
                </a:solidFill>
                <a:latin typeface="DM Sans"/>
              </a:rPr>
              <a:t>sensors </a:t>
            </a:r>
            <a:r>
              <a:rPr lang="en-GB" spc="194" dirty="0">
                <a:solidFill>
                  <a:srgbClr val="231F20"/>
                </a:solidFill>
                <a:latin typeface="DM Sans"/>
              </a:rPr>
              <a:t>(sensor ref. Bidirectional)</a:t>
            </a:r>
            <a:endParaRPr lang="en-GB" b="1" spc="194" dirty="0">
              <a:solidFill>
                <a:srgbClr val="231F20"/>
              </a:solidFill>
              <a:latin typeface="DM Sans"/>
            </a:endParaRPr>
          </a:p>
          <a:p>
            <a:pPr marL="884968" lvl="2" indent="-213884">
              <a:lnSpc>
                <a:spcPts val="2734"/>
              </a:lnSpc>
              <a:buFont typeface="Arial"/>
              <a:buChar char="•"/>
            </a:pPr>
            <a:r>
              <a:rPr lang="en-GB" spc="194" dirty="0">
                <a:solidFill>
                  <a:srgbClr val="231F20"/>
                </a:solidFill>
                <a:latin typeface="DM Sans"/>
              </a:rPr>
              <a:t>6x 	- </a:t>
            </a:r>
            <a:r>
              <a:rPr lang="en-GB" b="1" spc="194" dirty="0">
                <a:solidFill>
                  <a:srgbClr val="231F20"/>
                </a:solidFill>
                <a:latin typeface="DM Sans"/>
              </a:rPr>
              <a:t>restrictors</a:t>
            </a:r>
          </a:p>
          <a:p>
            <a:pPr marL="884968" lvl="2" indent="-213884">
              <a:lnSpc>
                <a:spcPts val="2734"/>
              </a:lnSpc>
              <a:buFont typeface="Arial"/>
              <a:buChar char="•"/>
            </a:pPr>
            <a:endParaRPr lang="en-GB" b="1" spc="194" dirty="0">
              <a:solidFill>
                <a:srgbClr val="231F20"/>
              </a:solidFill>
              <a:latin typeface="DM Sans"/>
            </a:endParaRPr>
          </a:p>
          <a:p>
            <a:pPr marL="427768" lvl="1" indent="-213884" algn="l">
              <a:lnSpc>
                <a:spcPts val="2734"/>
              </a:lnSpc>
              <a:buFont typeface="Arial"/>
              <a:buChar char="•"/>
            </a:pPr>
            <a:r>
              <a:rPr lang="en-GB" spc="194" dirty="0">
                <a:solidFill>
                  <a:srgbClr val="231F20"/>
                </a:solidFill>
                <a:latin typeface="DM Sans"/>
              </a:rPr>
              <a:t>We controlled each cylinder by means of three 5 ways 2 stable position directional valves (5/2 directional valve) electrically switched by </a:t>
            </a:r>
            <a:r>
              <a:rPr lang="en-GB" b="1" spc="194" dirty="0">
                <a:solidFill>
                  <a:srgbClr val="231F20"/>
                </a:solidFill>
                <a:latin typeface="DM Sans"/>
              </a:rPr>
              <a:t>solenoids</a:t>
            </a:r>
            <a:r>
              <a:rPr lang="en-GB" spc="194" dirty="0">
                <a:solidFill>
                  <a:srgbClr val="231F20"/>
                </a:solidFill>
                <a:latin typeface="DM Sans"/>
              </a:rPr>
              <a:t> on both sides.</a:t>
            </a:r>
          </a:p>
          <a:p>
            <a:pPr marL="427768" lvl="1" indent="-213884" algn="l">
              <a:lnSpc>
                <a:spcPts val="2734"/>
              </a:lnSpc>
              <a:buFont typeface="Arial"/>
              <a:buChar char="•"/>
            </a:pPr>
            <a:endParaRPr lang="en-GB" spc="194" dirty="0">
              <a:solidFill>
                <a:srgbClr val="231F20"/>
              </a:solidFill>
              <a:latin typeface="DM Sans"/>
            </a:endParaRPr>
          </a:p>
        </p:txBody>
      </p:sp>
    </p:spTree>
    <p:extLst>
      <p:ext uri="{BB962C8B-B14F-4D97-AF65-F5344CB8AC3E}">
        <p14:creationId xmlns:p14="http://schemas.microsoft.com/office/powerpoint/2010/main" val="899646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4" y="2540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3"/>
            <a:stretch>
              <a:fillRect t="-38888" b="-38888"/>
            </a:stretch>
          </a:blipFill>
        </p:spPr>
        <p:txBody>
          <a:bodyPr/>
          <a:lstStyle/>
          <a:p>
            <a:endParaRPr lang="en-GB" dirty="0"/>
          </a:p>
        </p:txBody>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txBody>
            <a:bodyPr/>
            <a:lstStyle/>
            <a:p>
              <a:endParaRPr lang="en-GB" dirty="0"/>
            </a:p>
          </p:txBody>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dirty="0"/>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7" name="Freeform 7"/>
          <p:cNvSpPr/>
          <p:nvPr/>
        </p:nvSpPr>
        <p:spPr>
          <a:xfrm>
            <a:off x="-2819400"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GB" dirty="0"/>
          </a:p>
        </p:txBody>
      </p:sp>
      <p:sp>
        <p:nvSpPr>
          <p:cNvPr id="12" name="TextBox 12"/>
          <p:cNvSpPr txBox="1"/>
          <p:nvPr/>
        </p:nvSpPr>
        <p:spPr>
          <a:xfrm>
            <a:off x="2819400" y="1091737"/>
            <a:ext cx="12311020" cy="1308563"/>
          </a:xfrm>
          <a:prstGeom prst="rect">
            <a:avLst/>
          </a:prstGeom>
        </p:spPr>
        <p:txBody>
          <a:bodyPr wrap="square" lIns="0" tIns="0" rIns="0" bIns="0" rtlCol="0" anchor="t">
            <a:spAutoFit/>
          </a:bodyPr>
          <a:lstStyle/>
          <a:p>
            <a:pPr algn="ctr">
              <a:lnSpc>
                <a:spcPts val="11082"/>
              </a:lnSpc>
            </a:pPr>
            <a:r>
              <a:rPr lang="en-US" sz="8030" spc="786" dirty="0">
                <a:solidFill>
                  <a:srgbClr val="FFFFFF"/>
                </a:solidFill>
                <a:latin typeface="Oswald Bold"/>
              </a:rPr>
              <a:t>03 Pneumatic</a:t>
            </a:r>
          </a:p>
        </p:txBody>
      </p:sp>
      <p:sp>
        <p:nvSpPr>
          <p:cNvPr id="13" name="TextBox 12">
            <a:extLst>
              <a:ext uri="{FF2B5EF4-FFF2-40B4-BE49-F238E27FC236}">
                <a16:creationId xmlns:a16="http://schemas.microsoft.com/office/drawing/2014/main" id="{D54ADC84-5D5C-80FF-9078-92FCAF6D8B6F}"/>
              </a:ext>
            </a:extLst>
          </p:cNvPr>
          <p:cNvSpPr txBox="1"/>
          <p:nvPr/>
        </p:nvSpPr>
        <p:spPr>
          <a:xfrm>
            <a:off x="1342572" y="4076700"/>
            <a:ext cx="16335828" cy="369332"/>
          </a:xfrm>
          <a:prstGeom prst="rect">
            <a:avLst/>
          </a:prstGeom>
          <a:noFill/>
        </p:spPr>
        <p:txBody>
          <a:bodyPr wrap="square">
            <a:spAutoFit/>
          </a:bodyPr>
          <a:lstStyle/>
          <a:p>
            <a:r>
              <a:rPr lang="en-GB" spc="194" dirty="0">
                <a:solidFill>
                  <a:srgbClr val="231F20"/>
                </a:solidFill>
                <a:latin typeface="DM Sans"/>
              </a:rPr>
              <a:t>- First horizontal movement				- Vertical movement				- Second horizontal movement</a:t>
            </a:r>
            <a:endParaRPr lang="en-GB" dirty="0"/>
          </a:p>
        </p:txBody>
      </p:sp>
      <p:sp>
        <p:nvSpPr>
          <p:cNvPr id="17" name="TextBox 16">
            <a:extLst>
              <a:ext uri="{FF2B5EF4-FFF2-40B4-BE49-F238E27FC236}">
                <a16:creationId xmlns:a16="http://schemas.microsoft.com/office/drawing/2014/main" id="{2BC9A138-1E3A-CE04-83DC-3F8AF7EADF8E}"/>
              </a:ext>
            </a:extLst>
          </p:cNvPr>
          <p:cNvSpPr txBox="1"/>
          <p:nvPr/>
        </p:nvSpPr>
        <p:spPr>
          <a:xfrm>
            <a:off x="1342572" y="3238500"/>
            <a:ext cx="15650028" cy="646331"/>
          </a:xfrm>
          <a:prstGeom prst="rect">
            <a:avLst/>
          </a:prstGeom>
          <a:noFill/>
        </p:spPr>
        <p:txBody>
          <a:bodyPr wrap="square">
            <a:spAutoFit/>
          </a:bodyPr>
          <a:lstStyle/>
          <a:p>
            <a:r>
              <a:rPr lang="en-GB" spc="194" dirty="0">
                <a:solidFill>
                  <a:srgbClr val="231F20"/>
                </a:solidFill>
                <a:latin typeface="DM Sans"/>
              </a:rPr>
              <a:t>Since we needed to follow a specific path, composed of 3 linear movements, specifically 2 horizontal and 1 vertical, we could link the translation animations of the box to the linear position of the respective piston.</a:t>
            </a:r>
          </a:p>
        </p:txBody>
      </p:sp>
      <p:sp>
        <p:nvSpPr>
          <p:cNvPr id="21" name="TextBox 20">
            <a:extLst>
              <a:ext uri="{FF2B5EF4-FFF2-40B4-BE49-F238E27FC236}">
                <a16:creationId xmlns:a16="http://schemas.microsoft.com/office/drawing/2014/main" id="{71D80EBF-DEF6-DF4B-772A-18E3F1E2A592}"/>
              </a:ext>
            </a:extLst>
          </p:cNvPr>
          <p:cNvSpPr txBox="1"/>
          <p:nvPr/>
        </p:nvSpPr>
        <p:spPr>
          <a:xfrm>
            <a:off x="1342572" y="8191500"/>
            <a:ext cx="15954828" cy="1754326"/>
          </a:xfrm>
          <a:prstGeom prst="rect">
            <a:avLst/>
          </a:prstGeom>
          <a:noFill/>
        </p:spPr>
        <p:txBody>
          <a:bodyPr wrap="square">
            <a:spAutoFit/>
          </a:bodyPr>
          <a:lstStyle/>
          <a:p>
            <a:r>
              <a:rPr lang="en-GB" spc="194" dirty="0">
                <a:solidFill>
                  <a:srgbClr val="231F20"/>
                </a:solidFill>
                <a:latin typeface="DM Sans"/>
              </a:rPr>
              <a:t>At the end we had 3 boxes: </a:t>
            </a:r>
          </a:p>
          <a:p>
            <a:pPr marL="285750" indent="-285750">
              <a:buFont typeface="Arial" panose="020B0604020202020204" pitchFamily="34" charset="0"/>
              <a:buChar char="•"/>
            </a:pPr>
            <a:r>
              <a:rPr lang="en-GB" spc="194" dirty="0">
                <a:solidFill>
                  <a:srgbClr val="231F20"/>
                </a:solidFill>
                <a:latin typeface="DM Sans"/>
              </a:rPr>
              <a:t>the first one will follow the linear displacement of the first piston</a:t>
            </a:r>
          </a:p>
          <a:p>
            <a:pPr marL="285750" indent="-285750">
              <a:buFont typeface="Arial" panose="020B0604020202020204" pitchFamily="34" charset="0"/>
              <a:buChar char="•"/>
            </a:pPr>
            <a:r>
              <a:rPr lang="en-GB" spc="194" dirty="0">
                <a:solidFill>
                  <a:srgbClr val="231F20"/>
                </a:solidFill>
                <a:latin typeface="DM Sans"/>
              </a:rPr>
              <a:t>the second one will do the same with the second piston</a:t>
            </a:r>
          </a:p>
          <a:p>
            <a:pPr marL="285750" indent="-285750">
              <a:buFont typeface="Arial" panose="020B0604020202020204" pitchFamily="34" charset="0"/>
              <a:buChar char="•"/>
            </a:pPr>
            <a:r>
              <a:rPr lang="en-GB" spc="194" dirty="0">
                <a:solidFill>
                  <a:srgbClr val="231F20"/>
                </a:solidFill>
                <a:latin typeface="DM Sans"/>
              </a:rPr>
              <a:t>same as the third one with the third piston.</a:t>
            </a:r>
          </a:p>
          <a:p>
            <a:pPr marL="285750" indent="-285750">
              <a:buFont typeface="Arial" panose="020B0604020202020204" pitchFamily="34" charset="0"/>
              <a:buChar char="•"/>
            </a:pPr>
            <a:endParaRPr lang="en-GB" spc="194" dirty="0">
              <a:solidFill>
                <a:srgbClr val="231F20"/>
              </a:solidFill>
              <a:latin typeface="DM Sans"/>
            </a:endParaRPr>
          </a:p>
          <a:p>
            <a:r>
              <a:rPr lang="en-GB" spc="194" dirty="0">
                <a:solidFill>
                  <a:srgbClr val="231F20"/>
                </a:solidFill>
                <a:latin typeface="DM Sans"/>
              </a:rPr>
              <a:t>We will handle the animation mixing the visibilities of the three boxes.</a:t>
            </a:r>
          </a:p>
        </p:txBody>
      </p:sp>
      <p:pic>
        <p:nvPicPr>
          <p:cNvPr id="11" name="Picture 10">
            <a:extLst>
              <a:ext uri="{FF2B5EF4-FFF2-40B4-BE49-F238E27FC236}">
                <a16:creationId xmlns:a16="http://schemas.microsoft.com/office/drawing/2014/main" id="{2AECED46-3340-58BA-6BDF-7B5957563C1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65917"/>
          <a:stretch/>
        </p:blipFill>
        <p:spPr>
          <a:xfrm>
            <a:off x="14122795" y="4457700"/>
            <a:ext cx="2184005" cy="3306746"/>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94EC91E6-5004-134B-0DC2-F4D6BE65BD66}"/>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1705" r="33810"/>
          <a:stretch/>
        </p:blipFill>
        <p:spPr>
          <a:xfrm>
            <a:off x="8123478" y="4478102"/>
            <a:ext cx="2209800" cy="3306746"/>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61F2F535-D402-4D29-BF7D-3057DD4B0E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65917"/>
          <a:stretch/>
        </p:blipFill>
        <p:spPr>
          <a:xfrm>
            <a:off x="2334909" y="4478102"/>
            <a:ext cx="2184005" cy="33067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6880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1895</TotalTime>
  <Words>4052</Words>
  <Application>Microsoft Office PowerPoint</Application>
  <PresentationFormat>Custom</PresentationFormat>
  <Paragraphs>498</Paragraphs>
  <Slides>33</Slides>
  <Notes>8</Notes>
  <HiddenSlides>0</HiddenSlides>
  <MMClips>6</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Aptos</vt:lpstr>
      <vt:lpstr>Oswald Bold</vt:lpstr>
      <vt:lpstr>DM Sans</vt:lpstr>
      <vt:lpstr>Montserrat Light</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 </dc:title>
  <cp:lastModifiedBy>Luigi Muratore</cp:lastModifiedBy>
  <cp:revision>94</cp:revision>
  <dcterms:created xsi:type="dcterms:W3CDTF">2006-08-16T00:00:00Z</dcterms:created>
  <dcterms:modified xsi:type="dcterms:W3CDTF">2024-07-09T12:49:31Z</dcterms:modified>
  <dc:identifier>DAGJtzlWIHU</dc:identifier>
</cp:coreProperties>
</file>